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265" r:id="rId3"/>
    <p:sldId id="266" r:id="rId4"/>
    <p:sldId id="267" r:id="rId5"/>
    <p:sldId id="261" r:id="rId6"/>
    <p:sldId id="268" r:id="rId7"/>
    <p:sldId id="256" r:id="rId8"/>
    <p:sldId id="263" r:id="rId9"/>
    <p:sldId id="269" r:id="rId10"/>
    <p:sldId id="259" r:id="rId11"/>
    <p:sldId id="260" r:id="rId12"/>
    <p:sldId id="273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 autoAdjust="0"/>
    <p:restoredTop sz="94697"/>
  </p:normalViewPr>
  <p:slideViewPr>
    <p:cSldViewPr snapToGrid="0">
      <p:cViewPr varScale="1">
        <p:scale>
          <a:sx n="102" d="100"/>
          <a:sy n="102" d="100"/>
        </p:scale>
        <p:origin x="7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27B3-BB01-0A41-820D-343DDD284FEC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511A8-8999-0747-80E3-39A552651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8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dirty="0" smtClean="0"/>
              <a:t> Droog grasland,</a:t>
            </a:r>
            <a:r>
              <a:rPr lang="nl-NL" baseline="0" dirty="0" smtClean="0"/>
              <a:t> zandige bodem, </a:t>
            </a:r>
            <a:r>
              <a:rPr lang="nl-NL" dirty="0" smtClean="0"/>
              <a:t>zeldzame soorten planten, insectenrijkdom, vogels + beheer</a:t>
            </a:r>
          </a:p>
          <a:p>
            <a:pPr eaLnBrk="1" hangingPunct="1"/>
            <a:r>
              <a:rPr lang="nl-NL" dirty="0" smtClean="0"/>
              <a:t>233 broedparen veldleeuwerik</a:t>
            </a:r>
          </a:p>
          <a:p>
            <a:pPr eaLnBrk="1" hangingPunct="1"/>
            <a:r>
              <a:rPr lang="nl-NL" dirty="0" smtClean="0"/>
              <a:t>80 rode lijstsoorten</a:t>
            </a:r>
          </a:p>
          <a:p>
            <a:pPr eaLnBrk="1" hangingPunct="1"/>
            <a:endParaRPr lang="nl-NL" dirty="0" smtClean="0"/>
          </a:p>
          <a:p>
            <a:pPr eaLnBrk="1" hangingPunct="1">
              <a:buFontTx/>
              <a:buChar char="-"/>
            </a:pPr>
            <a:endParaRPr lang="nl-NL" dirty="0"/>
          </a:p>
        </p:txBody>
      </p:sp>
      <p:sp>
        <p:nvSpPr>
          <p:cNvPr id="399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A61F19-B885-8E45-92AD-4BA3AA1FC848}" type="slidenum">
              <a:rPr lang="nl-NL" smtClean="0"/>
              <a:pPr/>
              <a:t>6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08971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+ grondwater </a:t>
            </a:r>
            <a:r>
              <a:rPr lang="nl-NL" smtClean="0"/>
              <a:t>-&gt; sprengen en vijverpartijen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11A8-8999-0747-80E3-39A5526511C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49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Geschiedenis abdij, Rijn, bisschop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FFD83-EAA1-A442-9978-6A8C76F56207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14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57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80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71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99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6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75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73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8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60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3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60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97ED-39E7-46ED-B7C4-7C834B9896A8}" type="datetimeFigureOut">
              <a:rPr lang="nl-NL" smtClean="0"/>
              <a:t>16-05-2017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6B90C-B7FC-47F4-924B-BEF6F891E9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02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743" y="-362857"/>
            <a:ext cx="13353143" cy="937259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712685" y="740296"/>
            <a:ext cx="7721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C00000"/>
                </a:solidFill>
                <a:latin typeface="+mj-lt"/>
              </a:rPr>
              <a:t>o</a:t>
            </a:r>
            <a:r>
              <a:rPr lang="nl-NL" sz="4800" dirty="0" smtClean="0">
                <a:solidFill>
                  <a:srgbClr val="C00000"/>
                </a:solidFill>
                <a:latin typeface="+mj-lt"/>
              </a:rPr>
              <a:t>ver natuur, cultuur en </a:t>
            </a:r>
            <a:r>
              <a:rPr lang="nl-NL" sz="4800" dirty="0" err="1" smtClean="0">
                <a:solidFill>
                  <a:srgbClr val="C00000"/>
                </a:solidFill>
                <a:latin typeface="+mj-lt"/>
              </a:rPr>
              <a:t>geo</a:t>
            </a:r>
            <a:endParaRPr lang="nl-NL" sz="4800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nl-NL" sz="4000" dirty="0">
                <a:solidFill>
                  <a:srgbClr val="C00000"/>
                </a:solidFill>
                <a:latin typeface="+mj-lt"/>
              </a:rPr>
              <a:t>o</a:t>
            </a:r>
            <a:r>
              <a:rPr lang="nl-NL" sz="4000" dirty="0" smtClean="0">
                <a:solidFill>
                  <a:srgbClr val="C00000"/>
                </a:solidFill>
                <a:latin typeface="+mj-lt"/>
              </a:rPr>
              <a:t>p en langs de Heuvelrug</a:t>
            </a:r>
            <a:endParaRPr lang="nl-NL" sz="4000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5858756"/>
            <a:ext cx="1295400" cy="5753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5629101"/>
            <a:ext cx="1389743" cy="94042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287566" y="5984754"/>
            <a:ext cx="326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rgbClr val="C00000"/>
                </a:solidFill>
                <a:latin typeface="+mj-lt"/>
              </a:rPr>
              <a:t>Hendrike Geessink</a:t>
            </a:r>
            <a:endParaRPr lang="nl-NL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42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solidFill>
                  <a:srgbClr val="C00000"/>
                </a:solidFill>
              </a:rPr>
              <a:t>Oostbroek</a:t>
            </a:r>
            <a:endParaRPr lang="nl-NL" dirty="0">
              <a:solidFill>
                <a:srgbClr val="C0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719"/>
            <a:ext cx="1295400" cy="575360"/>
          </a:xfrm>
          <a:prstGeom prst="rect">
            <a:avLst/>
          </a:prstGeom>
        </p:spPr>
      </p:pic>
      <p:pic>
        <p:nvPicPr>
          <p:cNvPr id="5" name="Picture 4" descr="DSC022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90688"/>
            <a:ext cx="6389914" cy="4253286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43" y="2022059"/>
            <a:ext cx="2438400" cy="35905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2" y="1027906"/>
            <a:ext cx="1741715" cy="11590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2322060"/>
            <a:ext cx="1741715" cy="92695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3407511"/>
            <a:ext cx="1741715" cy="122022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4769699"/>
            <a:ext cx="1741715" cy="11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2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z</a:t>
            </a:r>
            <a:r>
              <a:rPr lang="nl-NL" dirty="0" smtClean="0">
                <a:solidFill>
                  <a:srgbClr val="C00000"/>
                </a:solidFill>
              </a:rPr>
              <a:t>uid Heuvelrug: de ontmoeting</a:t>
            </a:r>
            <a:endParaRPr lang="nl-NL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1259870" y="7522325"/>
            <a:ext cx="6238560" cy="2581506"/>
          </a:xfrm>
        </p:spPr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  <p:grpSp>
        <p:nvGrpSpPr>
          <p:cNvPr id="9" name="Groep 8"/>
          <p:cNvGrpSpPr/>
          <p:nvPr/>
        </p:nvGrpSpPr>
        <p:grpSpPr>
          <a:xfrm>
            <a:off x="7809759" y="1674405"/>
            <a:ext cx="4060024" cy="3335020"/>
            <a:chOff x="866914" y="0"/>
            <a:chExt cx="8348870" cy="6858001"/>
          </a:xfrm>
        </p:grpSpPr>
        <p:pic>
          <p:nvPicPr>
            <p:cNvPr id="10" name="Afbeelding 9" descr="Schermafbeelding 2015-12-09 om 10.41.56.png"/>
            <p:cNvPicPr>
              <a:picLocks noChangeAspect="1"/>
            </p:cNvPicPr>
            <p:nvPr/>
          </p:nvPicPr>
          <p:blipFill>
            <a:blip r:embed="rId3"/>
            <a:srcRect l="25000" t="8333" r="14342" b="11944"/>
            <a:stretch>
              <a:fillRect/>
            </a:stretch>
          </p:blipFill>
          <p:spPr>
            <a:xfrm>
              <a:off x="866914" y="0"/>
              <a:ext cx="8348870" cy="6858001"/>
            </a:xfrm>
            <a:prstGeom prst="rect">
              <a:avLst/>
            </a:prstGeom>
          </p:spPr>
        </p:pic>
        <p:sp>
          <p:nvSpPr>
            <p:cNvPr id="11" name="Vrije vorm 10"/>
            <p:cNvSpPr/>
            <p:nvPr/>
          </p:nvSpPr>
          <p:spPr>
            <a:xfrm>
              <a:off x="3852863" y="252754"/>
              <a:ext cx="5100637" cy="6443662"/>
            </a:xfrm>
            <a:custGeom>
              <a:avLst/>
              <a:gdLst>
                <a:gd name="connsiteX0" fmla="*/ 5012267 w 5101167"/>
                <a:gd name="connsiteY0" fmla="*/ 6303433 h 6443133"/>
                <a:gd name="connsiteX1" fmla="*/ 4745567 w 5101167"/>
                <a:gd name="connsiteY1" fmla="*/ 6074833 h 6443133"/>
                <a:gd name="connsiteX2" fmla="*/ 4682067 w 5101167"/>
                <a:gd name="connsiteY2" fmla="*/ 5897033 h 6443133"/>
                <a:gd name="connsiteX3" fmla="*/ 4123267 w 5101167"/>
                <a:gd name="connsiteY3" fmla="*/ 5262033 h 6443133"/>
                <a:gd name="connsiteX4" fmla="*/ 3691467 w 5101167"/>
                <a:gd name="connsiteY4" fmla="*/ 4906433 h 6443133"/>
                <a:gd name="connsiteX5" fmla="*/ 3183467 w 5101167"/>
                <a:gd name="connsiteY5" fmla="*/ 4639733 h 6443133"/>
                <a:gd name="connsiteX6" fmla="*/ 2599267 w 5101167"/>
                <a:gd name="connsiteY6" fmla="*/ 4461933 h 6443133"/>
                <a:gd name="connsiteX7" fmla="*/ 2396067 w 5101167"/>
                <a:gd name="connsiteY7" fmla="*/ 4258733 h 6443133"/>
                <a:gd name="connsiteX8" fmla="*/ 2611967 w 5101167"/>
                <a:gd name="connsiteY8" fmla="*/ 3776133 h 6443133"/>
                <a:gd name="connsiteX9" fmla="*/ 2764367 w 5101167"/>
                <a:gd name="connsiteY9" fmla="*/ 3064933 h 6443133"/>
                <a:gd name="connsiteX10" fmla="*/ 2294467 w 5101167"/>
                <a:gd name="connsiteY10" fmla="*/ 2747433 h 6443133"/>
                <a:gd name="connsiteX11" fmla="*/ 1773767 w 5101167"/>
                <a:gd name="connsiteY11" fmla="*/ 2760133 h 6443133"/>
                <a:gd name="connsiteX12" fmla="*/ 1545167 w 5101167"/>
                <a:gd name="connsiteY12" fmla="*/ 2569633 h 6443133"/>
                <a:gd name="connsiteX13" fmla="*/ 1532467 w 5101167"/>
                <a:gd name="connsiteY13" fmla="*/ 2150533 h 6443133"/>
                <a:gd name="connsiteX14" fmla="*/ 1341967 w 5101167"/>
                <a:gd name="connsiteY14" fmla="*/ 1680633 h 6443133"/>
                <a:gd name="connsiteX15" fmla="*/ 1049867 w 5101167"/>
                <a:gd name="connsiteY15" fmla="*/ 1591733 h 6443133"/>
                <a:gd name="connsiteX16" fmla="*/ 935567 w 5101167"/>
                <a:gd name="connsiteY16" fmla="*/ 1312333 h 6443133"/>
                <a:gd name="connsiteX17" fmla="*/ 1278467 w 5101167"/>
                <a:gd name="connsiteY17" fmla="*/ 740833 h 6443133"/>
                <a:gd name="connsiteX18" fmla="*/ 1418167 w 5101167"/>
                <a:gd name="connsiteY18" fmla="*/ 372533 h 6443133"/>
                <a:gd name="connsiteX19" fmla="*/ 1227667 w 5101167"/>
                <a:gd name="connsiteY19" fmla="*/ 80433 h 6443133"/>
                <a:gd name="connsiteX20" fmla="*/ 706967 w 5101167"/>
                <a:gd name="connsiteY20" fmla="*/ 4233 h 6443133"/>
                <a:gd name="connsiteX21" fmla="*/ 376767 w 5101167"/>
                <a:gd name="connsiteY21" fmla="*/ 105833 h 6443133"/>
                <a:gd name="connsiteX22" fmla="*/ 237067 w 5101167"/>
                <a:gd name="connsiteY22" fmla="*/ 334433 h 6443133"/>
                <a:gd name="connsiteX23" fmla="*/ 135467 w 5101167"/>
                <a:gd name="connsiteY23" fmla="*/ 702733 h 6443133"/>
                <a:gd name="connsiteX24" fmla="*/ 33867 w 5101167"/>
                <a:gd name="connsiteY24" fmla="*/ 1121833 h 6443133"/>
                <a:gd name="connsiteX25" fmla="*/ 33867 w 5101167"/>
                <a:gd name="connsiteY25" fmla="*/ 2010833 h 6443133"/>
                <a:gd name="connsiteX26" fmla="*/ 237067 w 5101167"/>
                <a:gd name="connsiteY26" fmla="*/ 2302933 h 6443133"/>
                <a:gd name="connsiteX27" fmla="*/ 414867 w 5101167"/>
                <a:gd name="connsiteY27" fmla="*/ 2480733 h 6443133"/>
                <a:gd name="connsiteX28" fmla="*/ 541867 w 5101167"/>
                <a:gd name="connsiteY28" fmla="*/ 2849033 h 6443133"/>
                <a:gd name="connsiteX29" fmla="*/ 338667 w 5101167"/>
                <a:gd name="connsiteY29" fmla="*/ 3191933 h 6443133"/>
                <a:gd name="connsiteX30" fmla="*/ 643467 w 5101167"/>
                <a:gd name="connsiteY30" fmla="*/ 3699933 h 6443133"/>
                <a:gd name="connsiteX31" fmla="*/ 1049867 w 5101167"/>
                <a:gd name="connsiteY31" fmla="*/ 4322233 h 6443133"/>
                <a:gd name="connsiteX32" fmla="*/ 1456267 w 5101167"/>
                <a:gd name="connsiteY32" fmla="*/ 4728633 h 6443133"/>
                <a:gd name="connsiteX33" fmla="*/ 2040467 w 5101167"/>
                <a:gd name="connsiteY33" fmla="*/ 5058833 h 6443133"/>
                <a:gd name="connsiteX34" fmla="*/ 2891367 w 5101167"/>
                <a:gd name="connsiteY34" fmla="*/ 5350933 h 6443133"/>
                <a:gd name="connsiteX35" fmla="*/ 3437467 w 5101167"/>
                <a:gd name="connsiteY35" fmla="*/ 5604933 h 6443133"/>
                <a:gd name="connsiteX36" fmla="*/ 3907367 w 5101167"/>
                <a:gd name="connsiteY36" fmla="*/ 5846233 h 6443133"/>
                <a:gd name="connsiteX37" fmla="*/ 4364567 w 5101167"/>
                <a:gd name="connsiteY37" fmla="*/ 6062133 h 6443133"/>
                <a:gd name="connsiteX38" fmla="*/ 4732867 w 5101167"/>
                <a:gd name="connsiteY38" fmla="*/ 6328833 h 6443133"/>
                <a:gd name="connsiteX39" fmla="*/ 4885267 w 5101167"/>
                <a:gd name="connsiteY39" fmla="*/ 6430433 h 6443133"/>
                <a:gd name="connsiteX40" fmla="*/ 5075767 w 5101167"/>
                <a:gd name="connsiteY40" fmla="*/ 6405033 h 6443133"/>
                <a:gd name="connsiteX41" fmla="*/ 5012267 w 5101167"/>
                <a:gd name="connsiteY41" fmla="*/ 6303433 h 644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101167" h="6443133">
                  <a:moveTo>
                    <a:pt x="5012267" y="6303433"/>
                  </a:moveTo>
                  <a:cubicBezTo>
                    <a:pt x="4957234" y="6248400"/>
                    <a:pt x="4800600" y="6142566"/>
                    <a:pt x="4745567" y="6074833"/>
                  </a:cubicBezTo>
                  <a:cubicBezTo>
                    <a:pt x="4690534" y="6007100"/>
                    <a:pt x="4785784" y="6032500"/>
                    <a:pt x="4682067" y="5897033"/>
                  </a:cubicBezTo>
                  <a:cubicBezTo>
                    <a:pt x="4578350" y="5761566"/>
                    <a:pt x="4288367" y="5427133"/>
                    <a:pt x="4123267" y="5262033"/>
                  </a:cubicBezTo>
                  <a:cubicBezTo>
                    <a:pt x="3958167" y="5096933"/>
                    <a:pt x="3848100" y="5010150"/>
                    <a:pt x="3691467" y="4906433"/>
                  </a:cubicBezTo>
                  <a:cubicBezTo>
                    <a:pt x="3534834" y="4802716"/>
                    <a:pt x="3365500" y="4713816"/>
                    <a:pt x="3183467" y="4639733"/>
                  </a:cubicBezTo>
                  <a:cubicBezTo>
                    <a:pt x="3001434" y="4565650"/>
                    <a:pt x="2730500" y="4525433"/>
                    <a:pt x="2599267" y="4461933"/>
                  </a:cubicBezTo>
                  <a:cubicBezTo>
                    <a:pt x="2468034" y="4398433"/>
                    <a:pt x="2393950" y="4373033"/>
                    <a:pt x="2396067" y="4258733"/>
                  </a:cubicBezTo>
                  <a:cubicBezTo>
                    <a:pt x="2398184" y="4144433"/>
                    <a:pt x="2550584" y="3975100"/>
                    <a:pt x="2611967" y="3776133"/>
                  </a:cubicBezTo>
                  <a:cubicBezTo>
                    <a:pt x="2673350" y="3577166"/>
                    <a:pt x="2817284" y="3236383"/>
                    <a:pt x="2764367" y="3064933"/>
                  </a:cubicBezTo>
                  <a:cubicBezTo>
                    <a:pt x="2711450" y="2893483"/>
                    <a:pt x="2459567" y="2798233"/>
                    <a:pt x="2294467" y="2747433"/>
                  </a:cubicBezTo>
                  <a:cubicBezTo>
                    <a:pt x="2129367" y="2696633"/>
                    <a:pt x="1898650" y="2789766"/>
                    <a:pt x="1773767" y="2760133"/>
                  </a:cubicBezTo>
                  <a:cubicBezTo>
                    <a:pt x="1648884" y="2730500"/>
                    <a:pt x="1585384" y="2671233"/>
                    <a:pt x="1545167" y="2569633"/>
                  </a:cubicBezTo>
                  <a:cubicBezTo>
                    <a:pt x="1504950" y="2468033"/>
                    <a:pt x="1566334" y="2298700"/>
                    <a:pt x="1532467" y="2150533"/>
                  </a:cubicBezTo>
                  <a:cubicBezTo>
                    <a:pt x="1498600" y="2002366"/>
                    <a:pt x="1422400" y="1773766"/>
                    <a:pt x="1341967" y="1680633"/>
                  </a:cubicBezTo>
                  <a:cubicBezTo>
                    <a:pt x="1261534" y="1587500"/>
                    <a:pt x="1117600" y="1653116"/>
                    <a:pt x="1049867" y="1591733"/>
                  </a:cubicBezTo>
                  <a:cubicBezTo>
                    <a:pt x="982134" y="1530350"/>
                    <a:pt x="897467" y="1454150"/>
                    <a:pt x="935567" y="1312333"/>
                  </a:cubicBezTo>
                  <a:cubicBezTo>
                    <a:pt x="973667" y="1170516"/>
                    <a:pt x="1198034" y="897466"/>
                    <a:pt x="1278467" y="740833"/>
                  </a:cubicBezTo>
                  <a:cubicBezTo>
                    <a:pt x="1358900" y="584200"/>
                    <a:pt x="1426634" y="482600"/>
                    <a:pt x="1418167" y="372533"/>
                  </a:cubicBezTo>
                  <a:cubicBezTo>
                    <a:pt x="1409700" y="262466"/>
                    <a:pt x="1346200" y="141816"/>
                    <a:pt x="1227667" y="80433"/>
                  </a:cubicBezTo>
                  <a:cubicBezTo>
                    <a:pt x="1109134" y="19050"/>
                    <a:pt x="848784" y="0"/>
                    <a:pt x="706967" y="4233"/>
                  </a:cubicBezTo>
                  <a:cubicBezTo>
                    <a:pt x="565150" y="8466"/>
                    <a:pt x="455084" y="50800"/>
                    <a:pt x="376767" y="105833"/>
                  </a:cubicBezTo>
                  <a:cubicBezTo>
                    <a:pt x="298450" y="160866"/>
                    <a:pt x="277284" y="234950"/>
                    <a:pt x="237067" y="334433"/>
                  </a:cubicBezTo>
                  <a:cubicBezTo>
                    <a:pt x="196850" y="433916"/>
                    <a:pt x="169334" y="571500"/>
                    <a:pt x="135467" y="702733"/>
                  </a:cubicBezTo>
                  <a:cubicBezTo>
                    <a:pt x="101600" y="833966"/>
                    <a:pt x="50800" y="903816"/>
                    <a:pt x="33867" y="1121833"/>
                  </a:cubicBezTo>
                  <a:cubicBezTo>
                    <a:pt x="16934" y="1339850"/>
                    <a:pt x="0" y="1813983"/>
                    <a:pt x="33867" y="2010833"/>
                  </a:cubicBezTo>
                  <a:cubicBezTo>
                    <a:pt x="67734" y="2207683"/>
                    <a:pt x="173567" y="2224616"/>
                    <a:pt x="237067" y="2302933"/>
                  </a:cubicBezTo>
                  <a:cubicBezTo>
                    <a:pt x="300567" y="2381250"/>
                    <a:pt x="364067" y="2389716"/>
                    <a:pt x="414867" y="2480733"/>
                  </a:cubicBezTo>
                  <a:cubicBezTo>
                    <a:pt x="465667" y="2571750"/>
                    <a:pt x="554567" y="2730500"/>
                    <a:pt x="541867" y="2849033"/>
                  </a:cubicBezTo>
                  <a:cubicBezTo>
                    <a:pt x="529167" y="2967566"/>
                    <a:pt x="321734" y="3050116"/>
                    <a:pt x="338667" y="3191933"/>
                  </a:cubicBezTo>
                  <a:cubicBezTo>
                    <a:pt x="355600" y="3333750"/>
                    <a:pt x="524934" y="3511550"/>
                    <a:pt x="643467" y="3699933"/>
                  </a:cubicBezTo>
                  <a:cubicBezTo>
                    <a:pt x="762000" y="3888316"/>
                    <a:pt x="914400" y="4150783"/>
                    <a:pt x="1049867" y="4322233"/>
                  </a:cubicBezTo>
                  <a:cubicBezTo>
                    <a:pt x="1185334" y="4493683"/>
                    <a:pt x="1291167" y="4605866"/>
                    <a:pt x="1456267" y="4728633"/>
                  </a:cubicBezTo>
                  <a:cubicBezTo>
                    <a:pt x="1621367" y="4851400"/>
                    <a:pt x="1801284" y="4955116"/>
                    <a:pt x="2040467" y="5058833"/>
                  </a:cubicBezTo>
                  <a:cubicBezTo>
                    <a:pt x="2279650" y="5162550"/>
                    <a:pt x="2658534" y="5259916"/>
                    <a:pt x="2891367" y="5350933"/>
                  </a:cubicBezTo>
                  <a:cubicBezTo>
                    <a:pt x="3124200" y="5441950"/>
                    <a:pt x="3268134" y="5522383"/>
                    <a:pt x="3437467" y="5604933"/>
                  </a:cubicBezTo>
                  <a:cubicBezTo>
                    <a:pt x="3606800" y="5687483"/>
                    <a:pt x="3752850" y="5770033"/>
                    <a:pt x="3907367" y="5846233"/>
                  </a:cubicBezTo>
                  <a:cubicBezTo>
                    <a:pt x="4061884" y="5922433"/>
                    <a:pt x="4226984" y="5981700"/>
                    <a:pt x="4364567" y="6062133"/>
                  </a:cubicBezTo>
                  <a:cubicBezTo>
                    <a:pt x="4502150" y="6142566"/>
                    <a:pt x="4646084" y="6267450"/>
                    <a:pt x="4732867" y="6328833"/>
                  </a:cubicBezTo>
                  <a:cubicBezTo>
                    <a:pt x="4819650" y="6390216"/>
                    <a:pt x="4828117" y="6417733"/>
                    <a:pt x="4885267" y="6430433"/>
                  </a:cubicBezTo>
                  <a:cubicBezTo>
                    <a:pt x="4942417" y="6443133"/>
                    <a:pt x="5050367" y="6428316"/>
                    <a:pt x="5075767" y="6405033"/>
                  </a:cubicBezTo>
                  <a:cubicBezTo>
                    <a:pt x="5101167" y="6381750"/>
                    <a:pt x="5067300" y="6358466"/>
                    <a:pt x="5012267" y="6303433"/>
                  </a:cubicBezTo>
                  <a:close/>
                </a:path>
              </a:pathLst>
            </a:custGeom>
            <a:noFill/>
            <a:ln w="5715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2050" name="Picture 2" descr="Afbeeldingsresultaat voor plantage willem ii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4155814"/>
            <a:ext cx="2985622" cy="223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plantage willem i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38" y="1976095"/>
            <a:ext cx="3062186" cy="20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beeldingsresultaat voor blauwe kamer luchtfoto rij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1534"/>
          <a:stretch/>
        </p:blipFill>
        <p:spPr bwMode="auto">
          <a:xfrm>
            <a:off x="487681" y="1797318"/>
            <a:ext cx="2987040" cy="20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fbeeldingsresultaat voor tabaksschuur ameron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87" y="4525140"/>
            <a:ext cx="2540544" cy="16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4055506" y="3963568"/>
            <a:ext cx="1368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dalen en bergen</a:t>
            </a:r>
            <a:endParaRPr lang="nl-NL" sz="1400" dirty="0"/>
          </a:p>
        </p:txBody>
      </p:sp>
      <p:sp>
        <p:nvSpPr>
          <p:cNvPr id="17" name="Tekstvak 16"/>
          <p:cNvSpPr txBox="1"/>
          <p:nvPr/>
        </p:nvSpPr>
        <p:spPr>
          <a:xfrm>
            <a:off x="416578" y="3778902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N</a:t>
            </a:r>
            <a:r>
              <a:rPr lang="nl-NL" sz="1400" dirty="0" err="1" smtClean="0"/>
              <a:t>ederrijn</a:t>
            </a:r>
            <a:endParaRPr lang="nl-NL" sz="1400" dirty="0"/>
          </a:p>
        </p:txBody>
      </p:sp>
      <p:sp>
        <p:nvSpPr>
          <p:cNvPr id="18" name="Tekstvak 17"/>
          <p:cNvSpPr txBox="1"/>
          <p:nvPr/>
        </p:nvSpPr>
        <p:spPr>
          <a:xfrm>
            <a:off x="372719" y="6337314"/>
            <a:ext cx="794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gradiënt</a:t>
            </a:r>
            <a:endParaRPr lang="nl-NL" sz="1400" dirty="0"/>
          </a:p>
        </p:txBody>
      </p:sp>
      <p:sp>
        <p:nvSpPr>
          <p:cNvPr id="19" name="Tekstvak 18"/>
          <p:cNvSpPr txBox="1"/>
          <p:nvPr/>
        </p:nvSpPr>
        <p:spPr>
          <a:xfrm>
            <a:off x="7786026" y="5037477"/>
            <a:ext cx="192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Heuvelrug op z’n smalst</a:t>
            </a:r>
            <a:endParaRPr lang="nl-NL" sz="1400" dirty="0"/>
          </a:p>
        </p:txBody>
      </p:sp>
      <p:sp>
        <p:nvSpPr>
          <p:cNvPr id="20" name="Tekstvak 19"/>
          <p:cNvSpPr txBox="1"/>
          <p:nvPr/>
        </p:nvSpPr>
        <p:spPr>
          <a:xfrm>
            <a:off x="4443368" y="6202089"/>
            <a:ext cx="1208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r</a:t>
            </a:r>
            <a:r>
              <a:rPr lang="nl-NL" sz="1400" dirty="0" smtClean="0"/>
              <a:t>ogge &amp; tabak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1403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eukenbe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3590" cy="71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1709" y="95160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…en nog veel meer!...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2D050"/>
                </a:solidFill>
              </a:rPr>
              <a:t>Natuur</a:t>
            </a:r>
            <a:endParaRPr lang="nl-NL" dirty="0">
              <a:solidFill>
                <a:srgbClr val="92D050"/>
              </a:solidFill>
            </a:endParaRPr>
          </a:p>
        </p:txBody>
      </p:sp>
      <p:pic>
        <p:nvPicPr>
          <p:cNvPr id="1028" name="Picture 4" descr="Afbeeldingsresultaat voor natuurnetwerk utrec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68" y="1911468"/>
            <a:ext cx="7159350" cy="50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48922"/>
              </p:ext>
            </p:extLst>
          </p:nvPr>
        </p:nvGraphicFramePr>
        <p:xfrm>
          <a:off x="6664411" y="1192174"/>
          <a:ext cx="5272380" cy="3728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4" imgW="16040005" imgH="11344275" progId="AcroExch.Document.2015">
                  <p:embed/>
                </p:oleObj>
              </mc:Choice>
              <mc:Fallback>
                <p:oleObj name="Acrobat Document" r:id="rId4" imgW="16040005" imgH="11344275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4411" y="1192174"/>
                        <a:ext cx="5272380" cy="3728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6565557" y="4920860"/>
            <a:ext cx="191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Heel de Heuvelrug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4099" t="30286" r="34800" b="31957"/>
          <a:stretch/>
        </p:blipFill>
        <p:spPr>
          <a:xfrm>
            <a:off x="142240" y="1723434"/>
            <a:ext cx="7177039" cy="480800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2D050"/>
                </a:solidFill>
              </a:rPr>
              <a:t>Natuur</a:t>
            </a:r>
            <a:endParaRPr lang="nl-NL" dirty="0">
              <a:solidFill>
                <a:srgbClr val="92D050"/>
              </a:solidFill>
            </a:endParaRPr>
          </a:p>
        </p:txBody>
      </p:sp>
      <p:pic>
        <p:nvPicPr>
          <p:cNvPr id="3074" name="Picture 2" descr="Bloeiende heide nabij Hoogha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68" y="454891"/>
            <a:ext cx="1983472" cy="13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ommar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14" y="454891"/>
            <a:ext cx="1808114" cy="13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7"/>
          <a:stretch/>
        </p:blipFill>
        <p:spPr>
          <a:xfrm>
            <a:off x="7686308" y="1915866"/>
            <a:ext cx="1981200" cy="1268752"/>
          </a:xfrm>
          <a:prstGeom prst="rect">
            <a:avLst/>
          </a:prstGeom>
        </p:spPr>
      </p:pic>
      <p:pic>
        <p:nvPicPr>
          <p:cNvPr id="3078" name="Picture 6" descr="Afbeeldingsresultaat voor blauwe kam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14" y="1904966"/>
            <a:ext cx="1808114" cy="12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lange duine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"/>
          <a:stretch/>
        </p:blipFill>
        <p:spPr bwMode="auto">
          <a:xfrm>
            <a:off x="9804314" y="3333289"/>
            <a:ext cx="1808114" cy="125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fbeeldingsresultaat voor ijsvog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68" y="3338928"/>
            <a:ext cx="1981200" cy="125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fbeeldingsresultaat voor zonnedau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2888" r="5119" b="2861"/>
          <a:stretch/>
        </p:blipFill>
        <p:spPr bwMode="auto">
          <a:xfrm>
            <a:off x="7686308" y="4733259"/>
            <a:ext cx="1968232" cy="115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Afbeeldingsresultaat voor damher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" r="10828" b="10005"/>
          <a:stretch/>
        </p:blipFill>
        <p:spPr bwMode="auto">
          <a:xfrm>
            <a:off x="9804314" y="4733259"/>
            <a:ext cx="1808114" cy="11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175960"/>
            <a:ext cx="1295400" cy="5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Cultuurhistorie</a:t>
            </a:r>
            <a:r>
              <a:rPr lang="nl-NL" dirty="0" smtClean="0"/>
              <a:t>				</a:t>
            </a:r>
            <a:endParaRPr lang="nl-NL" dirty="0"/>
          </a:p>
        </p:txBody>
      </p:sp>
      <p:pic>
        <p:nvPicPr>
          <p:cNvPr id="2050" name="Picture 2" descr="Afbeeldingsresultaat voor kaart limes utre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6" y="1932458"/>
            <a:ext cx="5570132" cy="4166458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7053554" y="2242580"/>
            <a:ext cx="4473241" cy="2862322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prehistorie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kastelen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</a:t>
            </a:r>
            <a:r>
              <a:rPr lang="nl-NL" dirty="0" smtClean="0"/>
              <a:t>uitenplaatsen: Vecht &amp; Lustwarande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molens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</a:t>
            </a:r>
            <a:r>
              <a:rPr lang="nl-NL" dirty="0" smtClean="0"/>
              <a:t>ndustrieel erfgoed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…</a:t>
            </a:r>
            <a:r>
              <a:rPr lang="nl-NL" dirty="0" err="1" smtClean="0"/>
              <a:t>etc</a:t>
            </a:r>
            <a:r>
              <a:rPr lang="nl-NL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en: militair erfgoed</a:t>
            </a:r>
          </a:p>
          <a:p>
            <a:r>
              <a:rPr lang="nl-NL" dirty="0"/>
              <a:t> </a:t>
            </a:r>
            <a:r>
              <a:rPr lang="nl-NL" dirty="0" smtClean="0"/>
              <a:t>     Limes, Waterlinies</a:t>
            </a:r>
          </a:p>
          <a:p>
            <a:r>
              <a:rPr lang="nl-NL" dirty="0" smtClean="0"/>
              <a:t>      Franse tijd, Koude Oorlog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2052" name="Picture 4" descr="Afbeeldingsresultaat voor romeinse rijn afbee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3" y="4405396"/>
            <a:ext cx="2027072" cy="11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838200" y="6166509"/>
            <a:ext cx="165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Romeinse limes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5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202" t="1129" r="3559" b="1699"/>
          <a:stretch/>
        </p:blipFill>
        <p:spPr>
          <a:xfrm rot="16200000">
            <a:off x="1109367" y="196132"/>
            <a:ext cx="4505148" cy="584297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kstvak 3"/>
          <p:cNvSpPr txBox="1"/>
          <p:nvPr/>
        </p:nvSpPr>
        <p:spPr>
          <a:xfrm>
            <a:off x="360726" y="5370191"/>
            <a:ext cx="271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Franse </a:t>
            </a:r>
            <a:r>
              <a:rPr lang="nl-NL" dirty="0" smtClean="0">
                <a:solidFill>
                  <a:srgbClr val="C00000"/>
                </a:solidFill>
              </a:rPr>
              <a:t>tijd &amp; Koude Oorlog</a:t>
            </a:r>
            <a:endParaRPr lang="nl-NL" dirty="0">
              <a:solidFill>
                <a:srgbClr val="C00000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  <p:grpSp>
        <p:nvGrpSpPr>
          <p:cNvPr id="5" name="Groeperen 4"/>
          <p:cNvGrpSpPr/>
          <p:nvPr/>
        </p:nvGrpSpPr>
        <p:grpSpPr>
          <a:xfrm>
            <a:off x="7487287" y="882581"/>
            <a:ext cx="3839968" cy="4213272"/>
            <a:chOff x="7487287" y="882581"/>
            <a:chExt cx="3839968" cy="42132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287" y="882581"/>
              <a:ext cx="3839968" cy="4213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9236583" y="1826693"/>
              <a:ext cx="15148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nl-NL" altLang="nl-NL" smtClean="0"/>
                <a:t> Soesterberg </a:t>
              </a:r>
              <a:endParaRPr lang="nl-NL" altLang="nl-NL" dirty="0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>
              <a:off x="8282236" y="2165511"/>
              <a:ext cx="818169" cy="11285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9630129" y="2792285"/>
              <a:ext cx="727764" cy="57233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8434076" y="2388768"/>
              <a:ext cx="873542" cy="45813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8642325" y="2670144"/>
              <a:ext cx="155101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nl-NL" altLang="nl-NL" sz="1400" dirty="0" smtClean="0"/>
                <a:t>spoelzandwaaier</a:t>
              </a:r>
              <a:endParaRPr lang="nl-NL" altLang="nl-NL" sz="1400" dirty="0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H="1">
              <a:off x="10141478" y="2715997"/>
              <a:ext cx="343540" cy="857164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7" name="Text Box 11"/>
          <p:cNvSpPr txBox="1">
            <a:spLocks noChangeArrowheads="1"/>
          </p:cNvSpPr>
          <p:nvPr/>
        </p:nvSpPr>
        <p:spPr bwMode="auto">
          <a:xfrm rot="20160000">
            <a:off x="5448594" y="3100858"/>
            <a:ext cx="2185076" cy="25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dirty="0"/>
              <a:t>d</a:t>
            </a:r>
            <a:r>
              <a:rPr lang="nl-NL" altLang="nl-NL" dirty="0" smtClean="0"/>
              <a:t>uinen </a:t>
            </a:r>
            <a:r>
              <a:rPr lang="nl-NL" altLang="nl-NL" dirty="0"/>
              <a:t>van stuifzand</a:t>
            </a:r>
          </a:p>
        </p:txBody>
      </p:sp>
      <p:sp>
        <p:nvSpPr>
          <p:cNvPr id="10" name="PIJL-RECHTS 9"/>
          <p:cNvSpPr/>
          <p:nvPr/>
        </p:nvSpPr>
        <p:spPr>
          <a:xfrm rot="547799">
            <a:off x="2244872" y="2066743"/>
            <a:ext cx="6157520" cy="310392"/>
          </a:xfrm>
          <a:prstGeom prst="rightArrow">
            <a:avLst/>
          </a:prstGeom>
          <a:solidFill>
            <a:srgbClr val="EDD7C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7432961" y="5210867"/>
            <a:ext cx="3969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</a:rPr>
              <a:t>s</a:t>
            </a:r>
            <a:r>
              <a:rPr lang="nl-NL" dirty="0" err="1" smtClean="0">
                <a:solidFill>
                  <a:srgbClr val="C00000"/>
                </a:solidFill>
              </a:rPr>
              <a:t>andr</a:t>
            </a:r>
            <a:r>
              <a:rPr lang="nl-NL" dirty="0" smtClean="0">
                <a:solidFill>
                  <a:srgbClr val="C00000"/>
                </a:solidFill>
              </a:rPr>
              <a:t>:  vlak, grof materiaal</a:t>
            </a:r>
          </a:p>
          <a:p>
            <a:r>
              <a:rPr lang="nl-NL" dirty="0">
                <a:solidFill>
                  <a:srgbClr val="C00000"/>
                </a:solidFill>
              </a:rPr>
              <a:t>v</a:t>
            </a:r>
            <a:r>
              <a:rPr lang="nl-NL" dirty="0" smtClean="0">
                <a:solidFill>
                  <a:srgbClr val="C00000"/>
                </a:solidFill>
              </a:rPr>
              <a:t>liegvelden: Soesterberg, Deelen, </a:t>
            </a:r>
            <a:r>
              <a:rPr lang="nl-NL" dirty="0" err="1">
                <a:solidFill>
                  <a:srgbClr val="C00000"/>
                </a:solidFill>
              </a:rPr>
              <a:t>T</a:t>
            </a:r>
            <a:r>
              <a:rPr lang="nl-NL" dirty="0" err="1" smtClean="0">
                <a:solidFill>
                  <a:srgbClr val="C00000"/>
                </a:solidFill>
              </a:rPr>
              <a:t>erlet</a:t>
            </a:r>
            <a:r>
              <a:rPr lang="nl-NL" dirty="0" smtClean="0">
                <a:solidFill>
                  <a:srgbClr val="C00000"/>
                </a:solidFill>
              </a:rPr>
              <a:t> 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73640" y="95601"/>
            <a:ext cx="37650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>
                <a:solidFill>
                  <a:srgbClr val="C00000"/>
                </a:solidFill>
                <a:latin typeface="+mj-lt"/>
              </a:rPr>
              <a:t>Heuvelrug: hart</a:t>
            </a:r>
            <a:endParaRPr lang="nl-NL" sz="4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699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fbeelding 1" descr="Veldleeuwerik_SOVON[1]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201" y="800100"/>
            <a:ext cx="36163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Afbeelding 2" descr="m1ezt3oaae5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6664" y="800101"/>
            <a:ext cx="3538537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Afbeelding 3" descr="succes1_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5201" y="3532188"/>
            <a:ext cx="361632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Afbeelding 4" descr="4469607416_d5a868620e.jpg"/>
          <p:cNvPicPr>
            <a:picLocks noChangeAspect="1"/>
          </p:cNvPicPr>
          <p:nvPr/>
        </p:nvPicPr>
        <p:blipFill>
          <a:blip r:embed="rId6"/>
          <a:srcRect r="6036"/>
          <a:stretch>
            <a:fillRect/>
          </a:stretch>
        </p:blipFill>
        <p:spPr bwMode="auto">
          <a:xfrm>
            <a:off x="6316664" y="3532188"/>
            <a:ext cx="353853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kstvak 6"/>
          <p:cNvSpPr txBox="1">
            <a:spLocks noChangeArrowheads="1"/>
          </p:cNvSpPr>
          <p:nvPr/>
        </p:nvSpPr>
        <p:spPr bwMode="auto">
          <a:xfrm>
            <a:off x="1730830" y="64512"/>
            <a:ext cx="8578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solidFill>
                  <a:srgbClr val="A1D032"/>
                </a:solidFill>
                <a:latin typeface="Calibri" pitchFamily="-1" charset="0"/>
              </a:rPr>
              <a:t>Vliegers op </a:t>
            </a:r>
            <a:r>
              <a:rPr lang="nl-NL" sz="3200" dirty="0" smtClean="0">
                <a:solidFill>
                  <a:srgbClr val="A1D032"/>
                </a:solidFill>
                <a:latin typeface="Calibri" pitchFamily="-1" charset="0"/>
              </a:rPr>
              <a:t>Soesterberg -  droge schraalgraslanden</a:t>
            </a:r>
            <a:endParaRPr lang="nl-NL" sz="3200" dirty="0">
              <a:solidFill>
                <a:srgbClr val="A1D032"/>
              </a:solidFill>
              <a:latin typeface="Calibri" pitchFamily="-1" charset="0"/>
            </a:endParaRPr>
          </a:p>
        </p:txBody>
      </p:sp>
      <p:sp>
        <p:nvSpPr>
          <p:cNvPr id="38919" name="Tekstvak 7"/>
          <p:cNvSpPr txBox="1">
            <a:spLocks noChangeArrowheads="1"/>
          </p:cNvSpPr>
          <p:nvPr/>
        </p:nvSpPr>
        <p:spPr bwMode="auto">
          <a:xfrm>
            <a:off x="2235201" y="3160713"/>
            <a:ext cx="1495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latin typeface="Calibri" pitchFamily="-1" charset="0"/>
              </a:rPr>
              <a:t>veldleeuwerik</a:t>
            </a:r>
          </a:p>
        </p:txBody>
      </p:sp>
      <p:sp>
        <p:nvSpPr>
          <p:cNvPr id="38920" name="Tekstvak 8"/>
          <p:cNvSpPr txBox="1">
            <a:spLocks noChangeArrowheads="1"/>
          </p:cNvSpPr>
          <p:nvPr/>
        </p:nvSpPr>
        <p:spPr bwMode="auto">
          <a:xfrm>
            <a:off x="6316664" y="6040439"/>
            <a:ext cx="1398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latin typeface="Calibri" pitchFamily="-1" charset="0"/>
              </a:rPr>
              <a:t>grote zijdebij</a:t>
            </a:r>
          </a:p>
        </p:txBody>
      </p:sp>
      <p:sp>
        <p:nvSpPr>
          <p:cNvPr id="38921" name="Tekstvak 9"/>
          <p:cNvSpPr txBox="1">
            <a:spLocks noChangeArrowheads="1"/>
          </p:cNvSpPr>
          <p:nvPr/>
        </p:nvSpPr>
        <p:spPr bwMode="auto">
          <a:xfrm>
            <a:off x="6316663" y="3160713"/>
            <a:ext cx="333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>
                <a:latin typeface="Calibri" pitchFamily="-1" charset="0"/>
              </a:rPr>
              <a:t>blauwvleugelsprinkhaan</a:t>
            </a:r>
          </a:p>
        </p:txBody>
      </p:sp>
      <p:sp>
        <p:nvSpPr>
          <p:cNvPr id="38922" name="Tekstvak 10"/>
          <p:cNvSpPr txBox="1">
            <a:spLocks noChangeArrowheads="1"/>
          </p:cNvSpPr>
          <p:nvPr/>
        </p:nvSpPr>
        <p:spPr bwMode="auto">
          <a:xfrm>
            <a:off x="2235201" y="6040439"/>
            <a:ext cx="1527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latin typeface="Calibri" pitchFamily="-1" charset="0"/>
              </a:rPr>
              <a:t>kommavlinder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"/>
          <a:stretch>
            <a:fillRect/>
          </a:stretch>
        </p:blipFill>
        <p:spPr>
          <a:xfrm>
            <a:off x="904973" y="1277504"/>
            <a:ext cx="6374756" cy="49850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8244" y="109015"/>
            <a:ext cx="10515600" cy="1325563"/>
          </a:xfrm>
        </p:spPr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Heuvelrug </a:t>
            </a:r>
            <a:r>
              <a:rPr lang="nl-NL" dirty="0" smtClean="0">
                <a:solidFill>
                  <a:srgbClr val="C00000"/>
                </a:solidFill>
              </a:rPr>
              <a:t>flank: </a:t>
            </a:r>
            <a:r>
              <a:rPr lang="nl-NL" dirty="0" smtClean="0">
                <a:solidFill>
                  <a:srgbClr val="C00000"/>
                </a:solidFill>
              </a:rPr>
              <a:t>Stichtse </a:t>
            </a:r>
            <a:r>
              <a:rPr lang="nl-NL" dirty="0" smtClean="0">
                <a:solidFill>
                  <a:srgbClr val="C00000"/>
                </a:solidFill>
              </a:rPr>
              <a:t>Lustwarande </a:t>
            </a:r>
            <a:r>
              <a:rPr lang="nl-NL" dirty="0" smtClean="0">
                <a:solidFill>
                  <a:srgbClr val="C00000"/>
                </a:solidFill>
              </a:rPr>
              <a:t/>
            </a:r>
            <a:br>
              <a:rPr lang="nl-NL" dirty="0" smtClean="0">
                <a:solidFill>
                  <a:srgbClr val="C00000"/>
                </a:solidFill>
              </a:rPr>
            </a:br>
            <a:r>
              <a:rPr lang="nl-NL" sz="2800" dirty="0" smtClean="0">
                <a:solidFill>
                  <a:srgbClr val="C00000"/>
                </a:solidFill>
              </a:rPr>
              <a:t>van </a:t>
            </a:r>
            <a:r>
              <a:rPr lang="nl-NL" sz="2800" dirty="0" smtClean="0">
                <a:solidFill>
                  <a:srgbClr val="C00000"/>
                </a:solidFill>
              </a:rPr>
              <a:t>twee walletjes</a:t>
            </a:r>
            <a:endParaRPr lang="nl-NL" sz="2800" dirty="0">
              <a:solidFill>
                <a:srgbClr val="C00000"/>
              </a:solidFill>
            </a:endParaRPr>
          </a:p>
        </p:txBody>
      </p:sp>
      <p:pic>
        <p:nvPicPr>
          <p:cNvPr id="7" name="Picture 2" descr="Afbeeldingsresultaat voor landgoed vollenho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803686" y="3973239"/>
            <a:ext cx="2902414" cy="19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86" y="1840241"/>
            <a:ext cx="2902414" cy="19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3318" t="9409" r="32141" b="10346"/>
          <a:stretch/>
        </p:blipFill>
        <p:spPr>
          <a:xfrm>
            <a:off x="410371" y="657907"/>
            <a:ext cx="6801216" cy="56285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6105500"/>
            <a:ext cx="1295400" cy="57536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532914" y="657907"/>
            <a:ext cx="2247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chemeClr val="accent2">
                    <a:lumMod val="50000"/>
                  </a:schemeClr>
                </a:solidFill>
              </a:rPr>
              <a:t>Slot Zeist</a:t>
            </a:r>
          </a:p>
          <a:p>
            <a:r>
              <a:rPr lang="nl-NL" sz="2000" dirty="0" smtClean="0">
                <a:solidFill>
                  <a:schemeClr val="accent2">
                    <a:lumMod val="50000"/>
                  </a:schemeClr>
                </a:solidFill>
              </a:rPr>
              <a:t>Hoog Beek &amp; </a:t>
            </a:r>
            <a:r>
              <a:rPr lang="nl-NL" sz="2000" dirty="0" err="1" smtClean="0">
                <a:solidFill>
                  <a:schemeClr val="accent2">
                    <a:lumMod val="50000"/>
                  </a:schemeClr>
                </a:solidFill>
              </a:rPr>
              <a:t>Roijen</a:t>
            </a: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558844" y="628650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2">
                    <a:lumMod val="50000"/>
                  </a:schemeClr>
                </a:solidFill>
              </a:rPr>
              <a:t>1805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geomorf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110" y="-148255"/>
            <a:ext cx="10433050" cy="74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5-Godebal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057" y="228027"/>
            <a:ext cx="3175000" cy="3175000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>
          <a:xfrm>
            <a:off x="1277256" y="0"/>
            <a:ext cx="1683658" cy="16110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 links 8"/>
          <p:cNvSpPr/>
          <p:nvPr/>
        </p:nvSpPr>
        <p:spPr>
          <a:xfrm rot="700860">
            <a:off x="3512457" y="1045029"/>
            <a:ext cx="3860800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4055882" y="3351280"/>
            <a:ext cx="4244111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rgbClr val="C00000"/>
                </a:solidFill>
              </a:rPr>
              <a:t>Aardkundig monument</a:t>
            </a:r>
          </a:p>
          <a:p>
            <a:r>
              <a:rPr lang="nl-NL" sz="2000" dirty="0" smtClean="0">
                <a:solidFill>
                  <a:srgbClr val="C00000"/>
                </a:solidFill>
              </a:rPr>
              <a:t>Rivierbeddingen Oostbroek en </a:t>
            </a:r>
            <a:r>
              <a:rPr lang="nl-NL" sz="2000" dirty="0" err="1">
                <a:solidFill>
                  <a:srgbClr val="C00000"/>
                </a:solidFill>
              </a:rPr>
              <a:t>N</a:t>
            </a:r>
            <a:r>
              <a:rPr lang="nl-NL" sz="2000" dirty="0" err="1" smtClean="0">
                <a:solidFill>
                  <a:srgbClr val="C00000"/>
                </a:solidFill>
              </a:rPr>
              <a:t>iënhof</a:t>
            </a:r>
            <a:endParaRPr lang="nl-NL" sz="2000" dirty="0">
              <a:solidFill>
                <a:srgbClr val="C00000"/>
              </a:solidFill>
            </a:endParaRPr>
          </a:p>
        </p:txBody>
      </p:sp>
      <p:sp>
        <p:nvSpPr>
          <p:cNvPr id="12" name="Ovaal 11"/>
          <p:cNvSpPr/>
          <p:nvPr/>
        </p:nvSpPr>
        <p:spPr>
          <a:xfrm>
            <a:off x="2672444" y="2625684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1537772" y="436211"/>
            <a:ext cx="116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Oostbroek</a:t>
            </a:r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3586844" y="262568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Niënhof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6550469" y="5692143"/>
            <a:ext cx="46776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>
                <a:solidFill>
                  <a:srgbClr val="C00000"/>
                </a:solidFill>
                <a:latin typeface="+mj-lt"/>
              </a:rPr>
              <a:t>Kromme Rijngebied</a:t>
            </a:r>
            <a:endParaRPr lang="nl-NL" sz="4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49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169</Words>
  <Application>Microsoft Office PowerPoint</Application>
  <PresentationFormat>Breedbeeld</PresentationFormat>
  <Paragraphs>55</Paragraphs>
  <Slides>12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Microsoft YaHei</vt:lpstr>
      <vt:lpstr>Arial</vt:lpstr>
      <vt:lpstr>Calibri</vt:lpstr>
      <vt:lpstr>Calibri Light</vt:lpstr>
      <vt:lpstr>Kantoorthema</vt:lpstr>
      <vt:lpstr>Acrobat Document</vt:lpstr>
      <vt:lpstr>PowerPoint-presentatie</vt:lpstr>
      <vt:lpstr>Natuur</vt:lpstr>
      <vt:lpstr>Natuur</vt:lpstr>
      <vt:lpstr>Cultuurhistorie    </vt:lpstr>
      <vt:lpstr>PowerPoint-presentatie</vt:lpstr>
      <vt:lpstr>PowerPoint-presentatie</vt:lpstr>
      <vt:lpstr>Heuvelrug flank: Stichtse Lustwarande  van twee walletjes</vt:lpstr>
      <vt:lpstr>PowerPoint-presentatie</vt:lpstr>
      <vt:lpstr>PowerPoint-presentatie</vt:lpstr>
      <vt:lpstr>Oostbroek</vt:lpstr>
      <vt:lpstr>zuid Heuvelrug: de ontmoeting</vt:lpstr>
      <vt:lpstr>…en nog veel meer!...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Hendrike Geessink</dc:creator>
  <cp:lastModifiedBy>Hendrike Geessink</cp:lastModifiedBy>
  <cp:revision>42</cp:revision>
  <dcterms:created xsi:type="dcterms:W3CDTF">2017-04-12T09:29:27Z</dcterms:created>
  <dcterms:modified xsi:type="dcterms:W3CDTF">2017-05-16T12:47:15Z</dcterms:modified>
</cp:coreProperties>
</file>