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2" r:id="rId8"/>
    <p:sldId id="261" r:id="rId9"/>
    <p:sldId id="264" r:id="rId10"/>
    <p:sldId id="265" r:id="rId11"/>
    <p:sldId id="263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67BC-DC38-49FC-88DB-6824E1624816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0727-BDFE-4602-8D18-E80A0DBF5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53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67BC-DC38-49FC-88DB-6824E1624816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0727-BDFE-4602-8D18-E80A0DBF5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00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67BC-DC38-49FC-88DB-6824E1624816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0727-BDFE-4602-8D18-E80A0DBF5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8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67BC-DC38-49FC-88DB-6824E1624816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0727-BDFE-4602-8D18-E80A0DBF5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98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67BC-DC38-49FC-88DB-6824E1624816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0727-BDFE-4602-8D18-E80A0DBF5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72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67BC-DC38-49FC-88DB-6824E1624816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0727-BDFE-4602-8D18-E80A0DBF5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3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67BC-DC38-49FC-88DB-6824E1624816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0727-BDFE-4602-8D18-E80A0DBF5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38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67BC-DC38-49FC-88DB-6824E1624816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0727-BDFE-4602-8D18-E80A0DBF5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22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67BC-DC38-49FC-88DB-6824E1624816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0727-BDFE-4602-8D18-E80A0DBF5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89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67BC-DC38-49FC-88DB-6824E1624816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0727-BDFE-4602-8D18-E80A0DBF5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36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67BC-DC38-49FC-88DB-6824E1624816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0727-BDFE-4602-8D18-E80A0DBF5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70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67BC-DC38-49FC-88DB-6824E1624816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90727-BDFE-4602-8D18-E80A0DBF5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" y="91953"/>
            <a:ext cx="8361484" cy="144670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83577" y="6277708"/>
            <a:ext cx="8264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18 mei 2017                                                            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Geopark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Heuvelrug i.o.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geopark-heuvelrug.nl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5847" y="1776047"/>
            <a:ext cx="836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Voorjaarsbijeenkomst</a:t>
            </a:r>
            <a:endParaRPr lang="nl-NL" b="1" dirty="0"/>
          </a:p>
        </p:txBody>
      </p:sp>
      <p:sp>
        <p:nvSpPr>
          <p:cNvPr id="2" name="Rechthoek 1"/>
          <p:cNvSpPr/>
          <p:nvPr/>
        </p:nvSpPr>
        <p:spPr>
          <a:xfrm>
            <a:off x="2502813" y="2967335"/>
            <a:ext cx="41383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8000" b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Welkom</a:t>
            </a:r>
            <a:endParaRPr lang="nl-NL" sz="8000" b="1" cap="none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65" y="5794574"/>
            <a:ext cx="1260000" cy="5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" y="0"/>
            <a:ext cx="9106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" y="91953"/>
            <a:ext cx="8361484" cy="144670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86863" y="1767254"/>
            <a:ext cx="836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Voorjaarsbijeenkomst</a:t>
            </a:r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651933" y="2700867"/>
            <a:ext cx="8000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Parallel </a:t>
            </a:r>
            <a:r>
              <a:rPr lang="nl-NL" b="1" dirty="0"/>
              <a:t>aan vorming Nationaal Park Heuvelrug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Samenwerking </a:t>
            </a:r>
            <a:r>
              <a:rPr lang="nl-NL" b="1" dirty="0"/>
              <a:t>waar mogelijk (denk aan info, gidsen, excursies </a:t>
            </a:r>
            <a:r>
              <a:rPr lang="nl-NL" b="1" dirty="0" smtClean="0"/>
              <a:t>etc.)</a:t>
            </a: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Status </a:t>
            </a:r>
            <a:r>
              <a:rPr lang="nl-NL" b="1" dirty="0"/>
              <a:t>Geopark maakt Nationaal Park van wereldklasse mogelijk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83577" y="6277708"/>
            <a:ext cx="8264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18 mei 2017                                                            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Geopark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Heuvelrug i.o.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geopark-heuvelrug.nl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65" y="5794574"/>
            <a:ext cx="1260000" cy="5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" y="91953"/>
            <a:ext cx="8361484" cy="144670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86863" y="1767254"/>
            <a:ext cx="836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Voorjaarsbijeenkomst</a:t>
            </a:r>
            <a:endParaRPr lang="nl-NL" b="1" dirty="0"/>
          </a:p>
        </p:txBody>
      </p:sp>
      <p:sp>
        <p:nvSpPr>
          <p:cNvPr id="3" name="Rechthoek 2"/>
          <p:cNvSpPr/>
          <p:nvPr/>
        </p:nvSpPr>
        <p:spPr>
          <a:xfrm>
            <a:off x="3624017" y="2967335"/>
            <a:ext cx="1895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Pauze</a:t>
            </a:r>
            <a:endParaRPr lang="nl-NL" sz="5400" b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903133" y="40386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20 minuten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483577" y="6277708"/>
            <a:ext cx="8264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18 mei 2017                                                            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Geopark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Heuvelrug i.o.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geopark-heuvelrug.nl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65" y="5794574"/>
            <a:ext cx="1260000" cy="5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" y="91953"/>
            <a:ext cx="8361484" cy="144670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86863" y="1767254"/>
            <a:ext cx="836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Voorjaarsbijeenkomst</a:t>
            </a:r>
            <a:endParaRPr lang="nl-NL" b="1" dirty="0"/>
          </a:p>
        </p:txBody>
      </p:sp>
      <p:sp>
        <p:nvSpPr>
          <p:cNvPr id="2" name="Rechthoek 1"/>
          <p:cNvSpPr/>
          <p:nvPr/>
        </p:nvSpPr>
        <p:spPr>
          <a:xfrm>
            <a:off x="677333" y="2551837"/>
            <a:ext cx="78570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G e o p a r k – c a f é  </a:t>
            </a:r>
            <a:r>
              <a:rPr lang="nl-NL" dirty="0"/>
              <a:t>(2 rondes van ½ uur) </a:t>
            </a:r>
            <a:endParaRPr lang="nl-NL" dirty="0" smtClean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Infotafels</a:t>
            </a:r>
            <a:r>
              <a:rPr lang="nl-NL" b="1" dirty="0"/>
              <a:t>: Aardkundige waarden, Website en Geopark de Hondsrug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Gesprekstafels</a:t>
            </a:r>
            <a:r>
              <a:rPr lang="nl-NL" b="1" dirty="0"/>
              <a:t>: Wie, Wat, Waar en Hoe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83577" y="6277708"/>
            <a:ext cx="8264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18 mei 2017                                                            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Geopark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Heuvelrug i.o.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geopark-heuvelrug.nl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65" y="5794574"/>
            <a:ext cx="1260000" cy="5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" y="91953"/>
            <a:ext cx="8361484" cy="144670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86863" y="1767254"/>
            <a:ext cx="836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Voorjaarsbijeenkomst</a:t>
            </a:r>
            <a:endParaRPr lang="nl-NL" b="1" dirty="0"/>
          </a:p>
        </p:txBody>
      </p:sp>
      <p:sp>
        <p:nvSpPr>
          <p:cNvPr id="2" name="Rechthoek 1"/>
          <p:cNvSpPr/>
          <p:nvPr/>
        </p:nvSpPr>
        <p:spPr>
          <a:xfrm>
            <a:off x="2998492" y="3244334"/>
            <a:ext cx="301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Afsluiting met terugkoppeling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83577" y="6277708"/>
            <a:ext cx="8264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18 mei 2017                                                            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Geopark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Heuvelrug i.o.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geopark-heuvelrug.nl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65" y="5794574"/>
            <a:ext cx="1260000" cy="5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" y="91953"/>
            <a:ext cx="8361484" cy="144670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86863" y="1767254"/>
            <a:ext cx="836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Voorjaarsbijeenkomst</a:t>
            </a:r>
            <a:endParaRPr lang="nl-NL" b="1" dirty="0"/>
          </a:p>
        </p:txBody>
      </p:sp>
      <p:sp>
        <p:nvSpPr>
          <p:cNvPr id="2" name="Rechthoek 1"/>
          <p:cNvSpPr/>
          <p:nvPr/>
        </p:nvSpPr>
        <p:spPr>
          <a:xfrm>
            <a:off x="736599" y="2828836"/>
            <a:ext cx="78401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Dank voor uw aanwezigheid en inzet</a:t>
            </a:r>
            <a:r>
              <a:rPr lang="nl-NL" b="1" dirty="0" smtClean="0"/>
              <a:t>!</a:t>
            </a:r>
          </a:p>
          <a:p>
            <a:endParaRPr lang="nl-NL" dirty="0"/>
          </a:p>
          <a:p>
            <a:r>
              <a:rPr lang="nl-NL" b="1" dirty="0"/>
              <a:t>Dank aan de </a:t>
            </a:r>
            <a:r>
              <a:rPr lang="nl-NL" b="1" dirty="0" smtClean="0"/>
              <a:t>sprekers, </a:t>
            </a:r>
            <a:r>
              <a:rPr lang="nl-NL" b="1" dirty="0"/>
              <a:t>UL, Provincie en SBZ</a:t>
            </a:r>
            <a:r>
              <a:rPr lang="nl-NL" b="1" dirty="0" smtClean="0"/>
              <a:t>!</a:t>
            </a:r>
          </a:p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Wordt vervolgd!!!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83577" y="6277708"/>
            <a:ext cx="8264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18 mei 2017                                                            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Geopark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Heuvelrug i.o.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geopark-heuvelrug.nl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65" y="5794574"/>
            <a:ext cx="1260000" cy="5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" y="91953"/>
            <a:ext cx="8361484" cy="144670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86863" y="1767254"/>
            <a:ext cx="836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Voorjaarsbijeenkomst</a:t>
            </a:r>
            <a:endParaRPr lang="nl-NL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635000" y="2455333"/>
            <a:ext cx="7958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Programma</a:t>
            </a:r>
            <a:r>
              <a:rPr lang="nl-NL" b="1" dirty="0" smtClean="0"/>
              <a:t>: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Initiatief </a:t>
            </a:r>
            <a:r>
              <a:rPr lang="nl-NL" b="1" dirty="0"/>
              <a:t>Geopark Heuvelrug (Marc </a:t>
            </a:r>
            <a:r>
              <a:rPr lang="nl-NL" b="1" dirty="0" err="1"/>
              <a:t>Hofstra</a:t>
            </a:r>
            <a:r>
              <a:rPr lang="nl-NL" b="1" dirty="0"/>
              <a:t>, </a:t>
            </a:r>
            <a:r>
              <a:rPr lang="nl-NL" b="1" dirty="0" smtClean="0"/>
              <a:t>voorzitter)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Ontstaansgeschiedenis </a:t>
            </a:r>
            <a:r>
              <a:rPr lang="nl-NL" b="1" dirty="0"/>
              <a:t>Heuvelrug e.o. (Wim </a:t>
            </a:r>
            <a:r>
              <a:rPr lang="nl-NL" b="1" dirty="0" smtClean="0"/>
              <a:t>Hoek, Universiteit </a:t>
            </a:r>
            <a:r>
              <a:rPr lang="nl-NL" b="1" dirty="0"/>
              <a:t>Utrecht) </a:t>
            </a:r>
            <a:endParaRPr lang="nl-N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Natuur </a:t>
            </a:r>
            <a:r>
              <a:rPr lang="nl-NL" b="1" dirty="0"/>
              <a:t>en Cultuur Heuvelrug e.o. (</a:t>
            </a:r>
            <a:r>
              <a:rPr lang="nl-NL" b="1" dirty="0" err="1"/>
              <a:t>Hendrike</a:t>
            </a:r>
            <a:r>
              <a:rPr lang="nl-NL" b="1" dirty="0"/>
              <a:t> </a:t>
            </a:r>
            <a:r>
              <a:rPr lang="nl-NL" b="1" dirty="0" err="1" smtClean="0"/>
              <a:t>Geessink</a:t>
            </a:r>
            <a:r>
              <a:rPr lang="nl-NL" b="1" dirty="0" smtClean="0"/>
              <a:t>, </a:t>
            </a:r>
            <a:r>
              <a:rPr lang="nl-NL" b="1" dirty="0"/>
              <a:t>Utrechts </a:t>
            </a:r>
            <a:r>
              <a:rPr lang="nl-NL" b="1" dirty="0" smtClean="0"/>
              <a:t>Landschap</a:t>
            </a:r>
            <a:r>
              <a:rPr lang="nl-NL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Gooi </a:t>
            </a:r>
            <a:r>
              <a:rPr lang="nl-NL" b="1" dirty="0"/>
              <a:t>en Vecht (Jan </a:t>
            </a:r>
            <a:r>
              <a:rPr lang="nl-NL" b="1" dirty="0" err="1"/>
              <a:t>Sevink</a:t>
            </a:r>
            <a:r>
              <a:rPr lang="nl-NL" b="1" dirty="0"/>
              <a:t>, Universiteit van Amsterdam)</a:t>
            </a:r>
          </a:p>
          <a:p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483577" y="6277708"/>
            <a:ext cx="8264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18 mei 2017                                                            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Geopark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Heuvelrug i.o.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geopark-heuvelrug.nl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65" y="5794574"/>
            <a:ext cx="1260000" cy="5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" y="91953"/>
            <a:ext cx="8361484" cy="144670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86863" y="1767254"/>
            <a:ext cx="836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Voorjaarsbijeenkomst</a:t>
            </a:r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626533" y="2353732"/>
            <a:ext cx="80348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Pauze</a:t>
            </a:r>
          </a:p>
          <a:p>
            <a:endParaRPr lang="nl-NL" b="1" dirty="0"/>
          </a:p>
          <a:p>
            <a:r>
              <a:rPr lang="nl-NL" b="1" dirty="0" err="1" smtClean="0"/>
              <a:t>Geoparkcafé</a:t>
            </a:r>
            <a:r>
              <a:rPr lang="nl-NL" b="1" dirty="0" smtClean="0"/>
              <a:t> met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Infotafels </a:t>
            </a:r>
            <a:r>
              <a:rPr lang="nl-NL" b="1" dirty="0"/>
              <a:t>(Aardkundige waarden, Website en Geopark de Hondsrug</a:t>
            </a:r>
            <a:r>
              <a:rPr lang="nl-NL" b="1" dirty="0" smtClean="0"/>
              <a:t>)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Gesprekstafels </a:t>
            </a:r>
            <a:r>
              <a:rPr lang="nl-NL" b="1" dirty="0"/>
              <a:t>over Wie Wat Waar en </a:t>
            </a:r>
            <a:r>
              <a:rPr lang="nl-NL" b="1" dirty="0" smtClean="0"/>
              <a:t>Hoe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endParaRPr lang="nl-NL" b="1" dirty="0"/>
          </a:p>
          <a:p>
            <a:r>
              <a:rPr lang="nl-NL" b="1" dirty="0" smtClean="0"/>
              <a:t>Afsluitend</a:t>
            </a:r>
            <a:r>
              <a:rPr lang="nl-NL" b="1" dirty="0"/>
              <a:t>: terugkoppeling Geopark-café en netwerkborrel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83577" y="6277708"/>
            <a:ext cx="8264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18 mei 2017                                                            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Geopark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Heuvelrug i.o.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geopark-heuvelrug.nl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65" y="5794574"/>
            <a:ext cx="1260000" cy="5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" y="91953"/>
            <a:ext cx="8361484" cy="144670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83577" y="6277708"/>
            <a:ext cx="8264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18 mei 2017                                                            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Geopark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Heuvelrug i.o.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geopark-heuvelrug.nl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5847" y="1776047"/>
            <a:ext cx="836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Voorjaarsbijeenkomst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65" y="5794574"/>
            <a:ext cx="1260000" cy="51857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876792" y="2658534"/>
            <a:ext cx="52036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Marc </a:t>
            </a:r>
            <a:r>
              <a:rPr 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Hofstra</a:t>
            </a:r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initiatief Geopark Heuvelrug i.o.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" y="91953"/>
            <a:ext cx="8361484" cy="144670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86863" y="1767254"/>
            <a:ext cx="836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Voorjaarsbijeenkomst</a:t>
            </a:r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668866" y="2853267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Initiatief</a:t>
            </a:r>
            <a:r>
              <a:rPr lang="nl-NL" b="1" dirty="0"/>
              <a:t>: Beter Zeist / Burgerinitiatief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Inmiddels </a:t>
            </a:r>
            <a:r>
              <a:rPr lang="nl-NL" b="1" dirty="0"/>
              <a:t>Stichting (Adviesraad, Adviescommissie, Partnerberaad)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Aangesloten</a:t>
            </a:r>
            <a:r>
              <a:rPr lang="nl-NL" b="1" dirty="0"/>
              <a:t>: o.a. Universiteit, Provincie en Utrechts Landschap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83577" y="6277708"/>
            <a:ext cx="8264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18 mei 2017                                                            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Geopark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Heuvelrug i.o.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geopark-heuvelrug.nl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65" y="5794574"/>
            <a:ext cx="1260000" cy="5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" y="91953"/>
            <a:ext cx="8361484" cy="144670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86863" y="1767254"/>
            <a:ext cx="836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Voorjaarsbijeenkomst</a:t>
            </a:r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745067" y="2345267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Geoparken</a:t>
            </a:r>
            <a:r>
              <a:rPr lang="nl-NL" b="1" dirty="0"/>
              <a:t>: internationaal nu 119 (in Nederland 1; De Hondsrug)</a:t>
            </a:r>
          </a:p>
          <a:p>
            <a:endParaRPr lang="nl-NL" b="1" dirty="0"/>
          </a:p>
          <a:p>
            <a:r>
              <a:rPr lang="nl-NL" b="1" dirty="0" smtClean="0"/>
              <a:t>Gaat </a:t>
            </a:r>
            <a:r>
              <a:rPr lang="nl-NL" b="1" dirty="0"/>
              <a:t>om bijzondere: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Aardkundige waarden / ontstaansgeschiedenis (voorwaarde)</a:t>
            </a: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Natuur</a:t>
            </a: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Cultuurhistorie </a:t>
            </a:r>
            <a:r>
              <a:rPr lang="nl-NL" b="1" dirty="0"/>
              <a:t>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Educatieve </a:t>
            </a:r>
            <a:r>
              <a:rPr lang="nl-NL" b="1" dirty="0"/>
              <a:t>en Recreatieve betekenis</a:t>
            </a:r>
          </a:p>
          <a:p>
            <a:endParaRPr lang="nl-NL" b="1" dirty="0"/>
          </a:p>
          <a:p>
            <a:r>
              <a:rPr lang="nl-NL" b="1" dirty="0" smtClean="0"/>
              <a:t>UNESCO-kwalificatie</a:t>
            </a:r>
            <a:endParaRPr lang="nl-NL" b="1" dirty="0"/>
          </a:p>
          <a:p>
            <a:r>
              <a:rPr lang="nl-NL" b="1" dirty="0" smtClean="0"/>
              <a:t>(</a:t>
            </a:r>
            <a:r>
              <a:rPr lang="nl-NL" b="1" dirty="0"/>
              <a:t>via Nationale Forum Unesco Global </a:t>
            </a:r>
            <a:r>
              <a:rPr lang="nl-NL" b="1" dirty="0" err="1"/>
              <a:t>Geoparks</a:t>
            </a:r>
            <a:r>
              <a:rPr lang="nl-NL" b="1" dirty="0"/>
              <a:t>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83577" y="6277708"/>
            <a:ext cx="8264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18 mei 2017                                                            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Geopark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Heuvelrug i.o.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geopark-heuvelrug.nl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65" y="5794574"/>
            <a:ext cx="1260000" cy="5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" y="91953"/>
            <a:ext cx="8361484" cy="144670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86863" y="1767254"/>
            <a:ext cx="836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Voorjaarsbijeenkomst</a:t>
            </a:r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753533" y="2328333"/>
            <a:ext cx="7814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Waarom?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Kwaliteiten </a:t>
            </a:r>
            <a:r>
              <a:rPr lang="nl-NL" b="1" dirty="0"/>
              <a:t>en de duurzame </a:t>
            </a:r>
            <a:r>
              <a:rPr lang="nl-NL" b="1" dirty="0" smtClean="0"/>
              <a:t>ontwikkeling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Zichtbaarheid </a:t>
            </a:r>
            <a:r>
              <a:rPr lang="nl-NL" b="1" dirty="0"/>
              <a:t>en </a:t>
            </a:r>
            <a:r>
              <a:rPr lang="nl-NL" b="1" dirty="0" smtClean="0"/>
              <a:t>bekendheid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Extra </a:t>
            </a:r>
            <a:r>
              <a:rPr lang="nl-NL" b="1" dirty="0"/>
              <a:t>geldstromen en </a:t>
            </a:r>
            <a:r>
              <a:rPr lang="nl-NL" b="1" dirty="0" smtClean="0"/>
              <a:t>verdienmogelijkheden</a:t>
            </a:r>
          </a:p>
          <a:p>
            <a:endParaRPr lang="nl-NL" b="1" dirty="0"/>
          </a:p>
          <a:p>
            <a:endParaRPr lang="nl-NL" b="1" dirty="0"/>
          </a:p>
          <a:p>
            <a:r>
              <a:rPr lang="nl-NL" b="1" dirty="0" smtClean="0"/>
              <a:t>Kortom</a:t>
            </a:r>
            <a:r>
              <a:rPr lang="nl-NL" b="1" dirty="0"/>
              <a:t>: aantrekkelijk voor bewoners, bezoekers en ondernemers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83577" y="6277708"/>
            <a:ext cx="8264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18 mei 2017                                                            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Geopark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Heuvelrug i.o.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geopark-heuvelrug.nl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65" y="5794574"/>
            <a:ext cx="1260000" cy="5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" y="91953"/>
            <a:ext cx="8361484" cy="144670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86863" y="1767254"/>
            <a:ext cx="836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Voorjaarsbijeenkomst</a:t>
            </a:r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711200" y="2294467"/>
            <a:ext cx="7882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Situatie </a:t>
            </a:r>
            <a:r>
              <a:rPr lang="nl-NL" b="1" dirty="0"/>
              <a:t>Heuvelrug e.o. </a:t>
            </a:r>
            <a:r>
              <a:rPr lang="nl-NL" b="1" dirty="0" smtClean="0"/>
              <a:t>is bijzonder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Aardkundige </a:t>
            </a:r>
            <a:r>
              <a:rPr lang="nl-NL" b="1" dirty="0"/>
              <a:t>sites en monumenten (reliëf, zandverstuivingen, plassen </a:t>
            </a:r>
            <a:r>
              <a:rPr lang="nl-NL" b="1" dirty="0" err="1"/>
              <a:t>etc</a:t>
            </a:r>
            <a:r>
              <a:rPr lang="nl-NL" b="1" dirty="0"/>
              <a:t>), </a:t>
            </a:r>
            <a:endParaRPr lang="nl-N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Natuur (natuurterreinen, botanische tuinen, schaapskuddes e.d.)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Cultuurhistorie (musea, </a:t>
            </a:r>
            <a:r>
              <a:rPr lang="nl-NL" b="1" dirty="0"/>
              <a:t>kastelen, </a:t>
            </a:r>
            <a:r>
              <a:rPr lang="nl-NL" b="1" dirty="0" smtClean="0"/>
              <a:t>buitenplaatsen, molens e.d.)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Militair (waterlinies, vestingen en forten, gedenkplaatsen e.d.)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Infra (gemalen en stuwen)</a:t>
            </a:r>
          </a:p>
          <a:p>
            <a:endParaRPr lang="nl-NL" b="1" dirty="0"/>
          </a:p>
          <a:p>
            <a:r>
              <a:rPr lang="nl-NL" b="1" dirty="0" smtClean="0"/>
              <a:t>Omvang </a:t>
            </a:r>
            <a:r>
              <a:rPr lang="nl-NL" b="1" dirty="0"/>
              <a:t>ca 100.000 ha (7 deelgebieden)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83577" y="6277708"/>
            <a:ext cx="8264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18 mei 2017                                                            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Geopark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Heuvelrug i.o. 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nl-NL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geopark-heuvelrug.nl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65" y="5794574"/>
            <a:ext cx="1260000" cy="5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" y="0"/>
            <a:ext cx="9081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442</Words>
  <Application>Microsoft Office PowerPoint</Application>
  <PresentationFormat>Diavoorstelling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Driel</dc:creator>
  <cp:lastModifiedBy>Van Driel</cp:lastModifiedBy>
  <cp:revision>23</cp:revision>
  <dcterms:created xsi:type="dcterms:W3CDTF">2017-03-19T10:40:58Z</dcterms:created>
  <dcterms:modified xsi:type="dcterms:W3CDTF">2017-05-17T08:20:13Z</dcterms:modified>
</cp:coreProperties>
</file>