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62" r:id="rId6"/>
    <p:sldId id="263" r:id="rId7"/>
    <p:sldId id="261" r:id="rId8"/>
    <p:sldId id="264" r:id="rId9"/>
    <p:sldId id="258" r:id="rId1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93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E3106-8AC9-1E40-8A11-372DC7475242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246B8-7429-E74A-911D-9CB70A4F3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DBC8-1567-4647-8B36-0B43647391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64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80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74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63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809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27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83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81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7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08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8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67BC-DC38-49FC-88DB-6824E1624816}" type="datetimeFigureOut">
              <a:rPr lang="nl-NL" smtClean="0"/>
              <a:t>10/05/17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0727-BDFE-4602-8D18-E80A0DBF5F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62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1.tif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86863" y="1767254"/>
            <a:ext cx="836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Voorjaarsbijeenkomst</a:t>
            </a:r>
            <a:endParaRPr lang="nl-NL" b="1" dirty="0"/>
          </a:p>
        </p:txBody>
      </p:sp>
      <p:sp>
        <p:nvSpPr>
          <p:cNvPr id="7" name="Tekstvak 5"/>
          <p:cNvSpPr txBox="1"/>
          <p:nvPr/>
        </p:nvSpPr>
        <p:spPr>
          <a:xfrm>
            <a:off x="448408" y="6171955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NL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18 mei 2017                                                             </a:t>
            </a:r>
            <a:r>
              <a:rPr lang="nl-N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Geopark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Heuvelrug i.o. </a:t>
            </a:r>
            <a:r>
              <a:rPr lang="nl-N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nl-NL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597" y="5697614"/>
            <a:ext cx="1260000" cy="518572"/>
          </a:xfrm>
          <a:prstGeom prst="rect">
            <a:avLst/>
          </a:prstGeom>
        </p:spPr>
      </p:pic>
      <p:pic>
        <p:nvPicPr>
          <p:cNvPr id="2" name="Picture 1" descr="geopark1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18" y="3956944"/>
            <a:ext cx="7874000" cy="1181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059" y="2868705"/>
            <a:ext cx="231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Jan Sevink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551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1232204" y="3480299"/>
            <a:ext cx="6766479" cy="243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1200" dirty="0" smtClean="0">
                <a:solidFill>
                  <a:schemeClr val="tx1"/>
                </a:solidFill>
              </a:rPr>
              <a:t>UNESCO Global Geoparks are single, unified geographical areas where sites and landscapes of international geological significance are managed with a holistic concept of protection, education and sustainable development. 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5882" y="2211295"/>
            <a:ext cx="478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 is een UNESCO Global Geopark?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654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1232204" y="3480299"/>
            <a:ext cx="6766479" cy="243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2705" y="1434354"/>
            <a:ext cx="5322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Kernbegrippen</a:t>
            </a:r>
            <a:r>
              <a:rPr lang="en-US" sz="2400" dirty="0" smtClean="0"/>
              <a:t> UNESCO Global Geopark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97647" y="2315882"/>
            <a:ext cx="7918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single, unified geographical area </a:t>
            </a:r>
          </a:p>
          <a:p>
            <a:r>
              <a:rPr lang="en-US" i="1" dirty="0"/>
              <a:t>                            				</a:t>
            </a:r>
            <a:r>
              <a:rPr lang="en-US" i="1" dirty="0" smtClean="0"/>
              <a:t>	 </a:t>
            </a:r>
            <a:r>
              <a:rPr lang="en-US" i="1" dirty="0"/>
              <a:t>1 </a:t>
            </a:r>
            <a:r>
              <a:rPr lang="en-US" i="1" dirty="0" err="1"/>
              <a:t>ongedeeld</a:t>
            </a:r>
            <a:r>
              <a:rPr lang="en-US" i="1" dirty="0"/>
              <a:t> gebied</a:t>
            </a:r>
          </a:p>
          <a:p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Sites and landscapes of international geological significance</a:t>
            </a:r>
          </a:p>
          <a:p>
            <a:r>
              <a:rPr lang="en-US" i="1" dirty="0"/>
              <a:t>		</a:t>
            </a:r>
            <a:r>
              <a:rPr lang="en-US" i="1" dirty="0" smtClean="0"/>
              <a:t>          </a:t>
            </a:r>
            <a:r>
              <a:rPr lang="en-US" i="1" dirty="0"/>
              <a:t>Extern </a:t>
            </a:r>
            <a:r>
              <a:rPr lang="en-US" i="1" dirty="0" err="1"/>
              <a:t>getoetste</a:t>
            </a:r>
            <a:r>
              <a:rPr lang="en-US" i="1" dirty="0"/>
              <a:t> </a:t>
            </a:r>
            <a:r>
              <a:rPr lang="en-US" i="1" dirty="0" err="1"/>
              <a:t>geologische</a:t>
            </a:r>
            <a:r>
              <a:rPr lang="en-US" i="1" dirty="0"/>
              <a:t> </a:t>
            </a:r>
            <a:r>
              <a:rPr lang="en-US" i="1" dirty="0" err="1"/>
              <a:t>betekenis</a:t>
            </a:r>
            <a:r>
              <a:rPr lang="en-US" i="1" dirty="0"/>
              <a:t> van het gebied</a:t>
            </a:r>
          </a:p>
          <a:p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Managed and protected (legally)</a:t>
            </a:r>
          </a:p>
          <a:p>
            <a:r>
              <a:rPr lang="en-US" dirty="0"/>
              <a:t>			</a:t>
            </a:r>
            <a:r>
              <a:rPr lang="en-US" dirty="0" smtClean="0"/>
              <a:t>        </a:t>
            </a:r>
            <a:r>
              <a:rPr lang="en-US" i="1" dirty="0" smtClean="0"/>
              <a:t>Gebied </a:t>
            </a:r>
            <a:r>
              <a:rPr lang="en-US" i="1" dirty="0"/>
              <a:t>met </a:t>
            </a:r>
            <a:r>
              <a:rPr lang="en-US" i="1" dirty="0" err="1"/>
              <a:t>wettelijke</a:t>
            </a:r>
            <a:r>
              <a:rPr lang="en-US" i="1" dirty="0"/>
              <a:t> </a:t>
            </a:r>
            <a:r>
              <a:rPr lang="en-US" i="1" dirty="0" err="1"/>
              <a:t>bescherming</a:t>
            </a:r>
            <a:r>
              <a:rPr lang="en-US" i="1" dirty="0"/>
              <a:t> en </a:t>
            </a:r>
            <a:r>
              <a:rPr lang="en-US" i="1" dirty="0" err="1"/>
              <a:t>beheer</a:t>
            </a:r>
            <a:endParaRPr lang="en-US" i="1" dirty="0"/>
          </a:p>
          <a:p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Visibility (corporate identity) through geotourism, information and education</a:t>
            </a:r>
          </a:p>
          <a:p>
            <a:r>
              <a:rPr lang="en-US" dirty="0"/>
              <a:t>	  </a:t>
            </a:r>
            <a:r>
              <a:rPr lang="en-US" dirty="0" smtClean="0"/>
              <a:t> </a:t>
            </a:r>
            <a:r>
              <a:rPr lang="en-US" i="1" dirty="0" err="1"/>
              <a:t>Zichtbaar</a:t>
            </a:r>
            <a:r>
              <a:rPr lang="en-US" i="1" dirty="0"/>
              <a:t> </a:t>
            </a:r>
            <a:r>
              <a:rPr lang="en-US" i="1" dirty="0" err="1"/>
              <a:t>als</a:t>
            </a:r>
            <a:r>
              <a:rPr lang="en-US" i="1" dirty="0"/>
              <a:t> </a:t>
            </a:r>
            <a:r>
              <a:rPr lang="en-US" i="1" dirty="0" err="1"/>
              <a:t>organisatie</a:t>
            </a:r>
            <a:r>
              <a:rPr lang="en-US" i="1" dirty="0"/>
              <a:t>/park door </a:t>
            </a:r>
            <a:r>
              <a:rPr lang="en-US" i="1" dirty="0" err="1"/>
              <a:t>tourisme</a:t>
            </a:r>
            <a:r>
              <a:rPr lang="en-US" i="1" dirty="0"/>
              <a:t>, </a:t>
            </a:r>
            <a:r>
              <a:rPr lang="en-US" i="1" dirty="0" err="1"/>
              <a:t>informatie</a:t>
            </a:r>
            <a:r>
              <a:rPr lang="en-US" i="1" dirty="0"/>
              <a:t> en </a:t>
            </a:r>
            <a:r>
              <a:rPr lang="en-US" i="1" dirty="0" err="1"/>
              <a:t>educatie</a:t>
            </a:r>
            <a:endParaRPr lang="en-US" i="1" dirty="0"/>
          </a:p>
          <a:p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Application for aspiring UNESCO Global Geopark on basis of application dossier</a:t>
            </a:r>
          </a:p>
          <a:p>
            <a:r>
              <a:rPr lang="en-US" i="1" dirty="0"/>
              <a:t>					</a:t>
            </a:r>
            <a:r>
              <a:rPr lang="en-US" i="1" dirty="0" err="1" smtClean="0"/>
              <a:t>Aanvraag</a:t>
            </a:r>
            <a:r>
              <a:rPr lang="en-US" i="1" dirty="0" smtClean="0"/>
              <a:t> </a:t>
            </a:r>
            <a:r>
              <a:rPr lang="en-US" i="1" dirty="0"/>
              <a:t>via </a:t>
            </a:r>
            <a:r>
              <a:rPr lang="en-US" i="1" dirty="0" err="1"/>
              <a:t>applicatiedossier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708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1232204" y="3480299"/>
            <a:ext cx="6766479" cy="243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235" y="1135530"/>
            <a:ext cx="4611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single, unified geographical </a:t>
            </a:r>
            <a:r>
              <a:rPr lang="en-US" sz="2400" dirty="0" smtClean="0"/>
              <a:t>area?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091765" y="2211294"/>
            <a:ext cx="476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177" y="1623648"/>
            <a:ext cx="8755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Motto/</a:t>
            </a:r>
            <a:r>
              <a:rPr lang="en-US" dirty="0" err="1" smtClean="0"/>
              <a:t>Centraal</a:t>
            </a:r>
            <a:r>
              <a:rPr lang="en-US" dirty="0" smtClean="0"/>
              <a:t> </a:t>
            </a:r>
            <a:r>
              <a:rPr lang="en-US" dirty="0" err="1" smtClean="0"/>
              <a:t>thema</a:t>
            </a:r>
            <a:r>
              <a:rPr lang="en-US" dirty="0" smtClean="0"/>
              <a:t> : </a:t>
            </a:r>
            <a:r>
              <a:rPr lang="en-US" dirty="0" smtClean="0"/>
              <a:t>Het  </a:t>
            </a:r>
            <a:r>
              <a:rPr lang="en-US" dirty="0" smtClean="0"/>
              <a:t>Anthropoceen </a:t>
            </a:r>
          </a:p>
          <a:p>
            <a:pPr algn="ctr"/>
            <a:r>
              <a:rPr lang="en-US" dirty="0" smtClean="0"/>
              <a:t>  </a:t>
            </a:r>
          </a:p>
          <a:p>
            <a:pPr algn="ctr"/>
            <a:r>
              <a:rPr lang="en-US" i="1" dirty="0" smtClean="0"/>
              <a:t>‘God </a:t>
            </a:r>
            <a:r>
              <a:rPr lang="en-US" i="1" dirty="0" smtClean="0"/>
              <a:t>created the World, but the Dutch created the Netherlands’ </a:t>
            </a:r>
            <a:endParaRPr lang="en-US" i="1" dirty="0" smtClean="0"/>
          </a:p>
          <a:p>
            <a:pPr algn="ctr"/>
            <a:r>
              <a:rPr lang="en-US" i="1" dirty="0" smtClean="0"/>
              <a:t>Hoe </a:t>
            </a:r>
            <a:r>
              <a:rPr lang="en-US" i="1" dirty="0" smtClean="0"/>
              <a:t>zit het met Geopark Gooi en </a:t>
            </a:r>
            <a:r>
              <a:rPr lang="en-US" i="1" dirty="0" err="1" smtClean="0"/>
              <a:t>Vecht</a:t>
            </a:r>
            <a:r>
              <a:rPr lang="en-US" i="1" dirty="0" smtClean="0"/>
              <a:t>? 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3091"/>
            <a:ext cx="3526118" cy="3584909"/>
          </a:xfrm>
          <a:prstGeom prst="rect">
            <a:avLst/>
          </a:prstGeom>
        </p:spPr>
      </p:pic>
      <p:pic>
        <p:nvPicPr>
          <p:cNvPr id="10" name="Content Placeholder 23" descr="Kaart-1-rondjes-in-laag.jpg"/>
          <p:cNvPicPr>
            <a:picLocks noGrp="1"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3545" y="3272119"/>
            <a:ext cx="4000455" cy="3585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621" y="2863335"/>
            <a:ext cx="2870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1200" dirty="0" err="1" smtClean="0"/>
              <a:t>Functionele</a:t>
            </a:r>
            <a:r>
              <a:rPr lang="en-US" sz="1600" kern="1200" dirty="0" smtClean="0"/>
              <a:t> </a:t>
            </a:r>
            <a:r>
              <a:rPr lang="en-US" sz="1600" kern="1200" dirty="0" err="1" smtClean="0"/>
              <a:t>eenheden</a:t>
            </a:r>
            <a:endParaRPr lang="en-US" sz="1600" kern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09491" y="2863335"/>
            <a:ext cx="3934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1200" dirty="0" err="1" smtClean="0"/>
              <a:t>Geologie</a:t>
            </a:r>
            <a:r>
              <a:rPr lang="en-US" sz="1600" kern="1200" dirty="0" smtClean="0"/>
              <a:t>/Landschap en Geosites</a:t>
            </a: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13072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529" y="1120590"/>
            <a:ext cx="465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International geological significance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59647" y="1927412"/>
            <a:ext cx="6902823" cy="4676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Vereist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centrale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keuze</a:t>
            </a:r>
            <a:r>
              <a:rPr lang="en-US" sz="1800" dirty="0" smtClean="0">
                <a:solidFill>
                  <a:srgbClr val="000000"/>
                </a:solidFill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</a:rPr>
              <a:t>thema</a:t>
            </a:r>
            <a:r>
              <a:rPr lang="en-US" sz="1800" dirty="0" smtClean="0">
                <a:solidFill>
                  <a:srgbClr val="000000"/>
                </a:solidFill>
              </a:rPr>
              <a:t> : Anthropoceen</a:t>
            </a:r>
          </a:p>
          <a:p>
            <a:pPr marL="457200" indent="-4572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Vereist</a:t>
            </a:r>
            <a:r>
              <a:rPr lang="en-US" sz="1800" dirty="0" smtClean="0">
                <a:solidFill>
                  <a:srgbClr val="000000"/>
                </a:solidFill>
              </a:rPr>
              <a:t> interne </a:t>
            </a:r>
            <a:r>
              <a:rPr lang="en-US" sz="1800" dirty="0" err="1" smtClean="0">
                <a:solidFill>
                  <a:srgbClr val="000000"/>
                </a:solidFill>
              </a:rPr>
              <a:t>definitie</a:t>
            </a:r>
            <a:r>
              <a:rPr lang="en-US" sz="1800" dirty="0" smtClean="0">
                <a:solidFill>
                  <a:srgbClr val="000000"/>
                </a:solidFill>
              </a:rPr>
              <a:t>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Gebied en </a:t>
            </a:r>
            <a:r>
              <a:rPr lang="en-US" sz="1800" dirty="0" err="1" smtClean="0">
                <a:solidFill>
                  <a:srgbClr val="000000"/>
                </a:solidFill>
              </a:rPr>
              <a:t>thema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Geosites (criteria voor </a:t>
            </a:r>
            <a:r>
              <a:rPr lang="en-US" sz="1800" dirty="0" err="1" smtClean="0">
                <a:solidFill>
                  <a:srgbClr val="000000"/>
                </a:solidFill>
              </a:rPr>
              <a:t>selectie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Beschrijving</a:t>
            </a:r>
            <a:r>
              <a:rPr lang="en-US" sz="1800" dirty="0" smtClean="0">
                <a:solidFill>
                  <a:srgbClr val="000000"/>
                </a:solidFill>
              </a:rPr>
              <a:t> (gebied en geosites)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Uitwerking</a:t>
            </a:r>
            <a:r>
              <a:rPr lang="en-US" sz="1800" dirty="0" smtClean="0">
                <a:solidFill>
                  <a:srgbClr val="000000"/>
                </a:solidFill>
              </a:rPr>
              <a:t> link met </a:t>
            </a:r>
            <a:r>
              <a:rPr lang="en-US" sz="1800" dirty="0" err="1" smtClean="0">
                <a:solidFill>
                  <a:srgbClr val="000000"/>
                </a:solidFill>
              </a:rPr>
              <a:t>onderzoek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pPr marL="914400" lvl="1" indent="-4572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Validatie</a:t>
            </a:r>
            <a:r>
              <a:rPr lang="en-US" sz="1800" dirty="0" smtClean="0">
                <a:solidFill>
                  <a:srgbClr val="000000"/>
                </a:solidFill>
              </a:rPr>
              <a:t> door </a:t>
            </a:r>
            <a:r>
              <a:rPr lang="en-US" sz="1800" dirty="0" err="1" smtClean="0">
                <a:solidFill>
                  <a:srgbClr val="000000"/>
                </a:solidFill>
              </a:rPr>
              <a:t>onafhankelijke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deskundigen</a:t>
            </a:r>
            <a:r>
              <a:rPr lang="en-US" sz="1800" dirty="0" smtClean="0">
                <a:solidFill>
                  <a:srgbClr val="000000"/>
                </a:solidFill>
              </a:rPr>
              <a:t> (RGD)</a:t>
            </a:r>
          </a:p>
          <a:p>
            <a:pPr marL="342900" lvl="1" indent="-3429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Validatie</a:t>
            </a:r>
            <a:r>
              <a:rPr lang="en-US" sz="1800" dirty="0" smtClean="0">
                <a:solidFill>
                  <a:srgbClr val="000000"/>
                </a:solidFill>
              </a:rPr>
              <a:t> door </a:t>
            </a:r>
            <a:r>
              <a:rPr lang="en-US" sz="1800" dirty="0" err="1" smtClean="0">
                <a:solidFill>
                  <a:srgbClr val="000000"/>
                </a:solidFill>
              </a:rPr>
              <a:t>bescherming</a:t>
            </a:r>
            <a:r>
              <a:rPr lang="en-US" sz="1800" dirty="0" smtClean="0">
                <a:solidFill>
                  <a:srgbClr val="000000"/>
                </a:solidFill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</a:rPr>
              <a:t>monumentstatus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zowel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landschap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als</a:t>
            </a:r>
            <a:r>
              <a:rPr lang="en-US" sz="1800" dirty="0" smtClean="0">
                <a:solidFill>
                  <a:srgbClr val="000000"/>
                </a:solidFill>
              </a:rPr>
              <a:t> geosites)</a:t>
            </a:r>
          </a:p>
          <a:p>
            <a:pPr marL="342900" lvl="1" indent="-3429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Validatie</a:t>
            </a:r>
            <a:r>
              <a:rPr lang="en-US" sz="1800" dirty="0" smtClean="0">
                <a:solidFill>
                  <a:srgbClr val="000000"/>
                </a:solidFill>
              </a:rPr>
              <a:t> extern (UNESCO/IUGS)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5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529" y="1120590"/>
            <a:ext cx="465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International geological significance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0823" y="1927412"/>
            <a:ext cx="7470588" cy="4676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Vereist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centrale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keuze</a:t>
            </a:r>
            <a:r>
              <a:rPr lang="en-US" sz="1800" dirty="0" smtClean="0">
                <a:solidFill>
                  <a:srgbClr val="000000"/>
                </a:solidFill>
              </a:rPr>
              <a:t>: Anthropoceen 			</a:t>
            </a:r>
            <a:r>
              <a:rPr lang="en-US" sz="1800" dirty="0" err="1" smtClean="0">
                <a:solidFill>
                  <a:srgbClr val="FF0000"/>
                </a:solidFill>
              </a:rPr>
              <a:t>Gekozen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Vereist</a:t>
            </a:r>
            <a:r>
              <a:rPr lang="en-US" sz="1800" dirty="0" smtClean="0">
                <a:solidFill>
                  <a:srgbClr val="000000"/>
                </a:solidFill>
              </a:rPr>
              <a:t> interne </a:t>
            </a:r>
            <a:r>
              <a:rPr lang="en-US" sz="1800" dirty="0" err="1" smtClean="0">
                <a:solidFill>
                  <a:srgbClr val="000000"/>
                </a:solidFill>
              </a:rPr>
              <a:t>definitie</a:t>
            </a:r>
            <a:r>
              <a:rPr lang="en-US" sz="1800" dirty="0" smtClean="0">
                <a:solidFill>
                  <a:srgbClr val="000000"/>
                </a:solidFill>
              </a:rPr>
              <a:t>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Gebied en </a:t>
            </a:r>
            <a:r>
              <a:rPr lang="en-US" sz="1800" dirty="0" err="1" smtClean="0">
                <a:solidFill>
                  <a:srgbClr val="000000"/>
                </a:solidFill>
              </a:rPr>
              <a:t>thema</a:t>
            </a:r>
            <a:r>
              <a:rPr lang="en-US" sz="1800" dirty="0" smtClean="0">
                <a:solidFill>
                  <a:srgbClr val="000000"/>
                </a:solidFill>
              </a:rPr>
              <a:t> 					</a:t>
            </a:r>
            <a:r>
              <a:rPr lang="en-US" sz="1800" dirty="0" err="1" smtClean="0">
                <a:solidFill>
                  <a:srgbClr val="FF0000"/>
                </a:solidFill>
              </a:rPr>
              <a:t>Gereed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Geosites (criteria voor </a:t>
            </a:r>
            <a:r>
              <a:rPr lang="en-US" sz="1800" dirty="0" err="1" smtClean="0">
                <a:solidFill>
                  <a:srgbClr val="000000"/>
                </a:solidFill>
              </a:rPr>
              <a:t>selectie</a:t>
            </a:r>
            <a:r>
              <a:rPr lang="en-US" sz="1800" dirty="0" smtClean="0">
                <a:solidFill>
                  <a:srgbClr val="000000"/>
                </a:solidFill>
              </a:rPr>
              <a:t>) 			</a:t>
            </a:r>
            <a:r>
              <a:rPr lang="en-US" sz="1800" dirty="0" err="1" smtClean="0">
                <a:solidFill>
                  <a:srgbClr val="FF0000"/>
                </a:solidFill>
              </a:rPr>
              <a:t>Gereed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Beschrijving</a:t>
            </a:r>
            <a:r>
              <a:rPr lang="en-US" sz="1800" dirty="0" smtClean="0">
                <a:solidFill>
                  <a:srgbClr val="000000"/>
                </a:solidFill>
              </a:rPr>
              <a:t> (gebied en geosites) 		  </a:t>
            </a:r>
            <a:r>
              <a:rPr lang="en-US" sz="1800" dirty="0" smtClean="0">
                <a:solidFill>
                  <a:srgbClr val="FF0000"/>
                </a:solidFill>
              </a:rPr>
              <a:t>Geosites </a:t>
            </a:r>
            <a:r>
              <a:rPr lang="en-US" sz="1800" dirty="0" err="1" smtClean="0">
                <a:solidFill>
                  <a:srgbClr val="FF0000"/>
                </a:solidFill>
              </a:rPr>
              <a:t>gereed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Uitwerking</a:t>
            </a:r>
            <a:r>
              <a:rPr lang="en-US" sz="1800" dirty="0" smtClean="0">
                <a:solidFill>
                  <a:srgbClr val="000000"/>
                </a:solidFill>
              </a:rPr>
              <a:t> link met </a:t>
            </a:r>
            <a:r>
              <a:rPr lang="en-US" sz="1800" dirty="0" err="1" smtClean="0">
                <a:solidFill>
                  <a:srgbClr val="000000"/>
                </a:solidFill>
              </a:rPr>
              <a:t>onderzoek</a:t>
            </a:r>
            <a:r>
              <a:rPr lang="en-US" sz="1800" dirty="0" smtClean="0">
                <a:solidFill>
                  <a:srgbClr val="000000"/>
                </a:solidFill>
              </a:rPr>
              <a:t> 			</a:t>
            </a:r>
            <a:r>
              <a:rPr lang="en-US" sz="1800" dirty="0" err="1" smtClean="0">
                <a:solidFill>
                  <a:srgbClr val="FF0000"/>
                </a:solidFill>
              </a:rPr>
              <a:t>Gereed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914400" lvl="1" indent="-4572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Validatie</a:t>
            </a:r>
            <a:r>
              <a:rPr lang="en-US" sz="1800" dirty="0" smtClean="0">
                <a:solidFill>
                  <a:srgbClr val="000000"/>
                </a:solidFill>
              </a:rPr>
              <a:t> door </a:t>
            </a:r>
            <a:r>
              <a:rPr lang="en-US" sz="1800" dirty="0" err="1" smtClean="0">
                <a:solidFill>
                  <a:srgbClr val="000000"/>
                </a:solidFill>
              </a:rPr>
              <a:t>onafhankelijke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deskundigen</a:t>
            </a:r>
            <a:r>
              <a:rPr lang="en-US" sz="1800" dirty="0" smtClean="0">
                <a:solidFill>
                  <a:srgbClr val="000000"/>
                </a:solidFill>
              </a:rPr>
              <a:t> (RGD) 		</a:t>
            </a:r>
            <a:r>
              <a:rPr lang="en-US" sz="1800" dirty="0" err="1" smtClean="0">
                <a:solidFill>
                  <a:srgbClr val="FF0000"/>
                </a:solidFill>
              </a:rPr>
              <a:t>Gestart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Validatie</a:t>
            </a:r>
            <a:r>
              <a:rPr lang="en-US" sz="1800" dirty="0" smtClean="0">
                <a:solidFill>
                  <a:srgbClr val="000000"/>
                </a:solidFill>
              </a:rPr>
              <a:t> door </a:t>
            </a:r>
            <a:r>
              <a:rPr lang="en-US" sz="1800" dirty="0" err="1" smtClean="0">
                <a:solidFill>
                  <a:srgbClr val="000000"/>
                </a:solidFill>
              </a:rPr>
              <a:t>bescherming</a:t>
            </a:r>
            <a:r>
              <a:rPr lang="en-US" sz="1800" dirty="0" smtClean="0">
                <a:solidFill>
                  <a:srgbClr val="000000"/>
                </a:solidFill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</a:rPr>
              <a:t>monumentstatus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zowel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landschap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als</a:t>
            </a:r>
            <a:r>
              <a:rPr lang="en-US" sz="1800" dirty="0" smtClean="0">
                <a:solidFill>
                  <a:srgbClr val="000000"/>
                </a:solidFill>
              </a:rPr>
              <a:t> geosites) 						</a:t>
            </a:r>
            <a:r>
              <a:rPr lang="en-US" sz="1800" dirty="0" err="1" smtClean="0">
                <a:solidFill>
                  <a:srgbClr val="FF0000"/>
                </a:solidFill>
              </a:rPr>
              <a:t>Gereed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Validatie</a:t>
            </a:r>
            <a:r>
              <a:rPr lang="en-US" sz="1800" dirty="0" smtClean="0">
                <a:solidFill>
                  <a:srgbClr val="000000"/>
                </a:solidFill>
              </a:rPr>
              <a:t> extern (UNESCO/IUGS)			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Toekomst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9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1232204" y="3480299"/>
            <a:ext cx="6766479" cy="243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5882" y="22112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19529" y="1092805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Beheer</a:t>
            </a:r>
            <a:r>
              <a:rPr lang="en-US" sz="2400" dirty="0"/>
              <a:t> en </a:t>
            </a:r>
            <a:r>
              <a:rPr lang="en-US" sz="2400" dirty="0" err="1"/>
              <a:t>bescherming</a:t>
            </a:r>
            <a:endParaRPr lang="en-US" sz="2400" dirty="0"/>
          </a:p>
        </p:txBody>
      </p:sp>
      <p:pic>
        <p:nvPicPr>
          <p:cNvPr id="7" name="Picture 6" descr="natuur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65" y="1079971"/>
            <a:ext cx="2988235" cy="2795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824" y="3901669"/>
            <a:ext cx="3003176" cy="295633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267763"/>
            <a:ext cx="3850073" cy="3590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469" y="1965689"/>
            <a:ext cx="5782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err="1" smtClean="0"/>
              <a:t>Beheer</a:t>
            </a:r>
            <a:r>
              <a:rPr lang="en-US" kern="1200" dirty="0" smtClean="0"/>
              <a:t>: GNR, NM, SBB, AGV, </a:t>
            </a:r>
            <a:r>
              <a:rPr lang="en-US" kern="1200" dirty="0" err="1" smtClean="0"/>
              <a:t>particulieren</a:t>
            </a:r>
            <a:endParaRPr lang="en-US" kern="1200" dirty="0" smtClean="0"/>
          </a:p>
          <a:p>
            <a:endParaRPr lang="en-US" kern="1200" dirty="0"/>
          </a:p>
          <a:p>
            <a:r>
              <a:rPr lang="en-US" kern="1200" dirty="0" err="1" smtClean="0"/>
              <a:t>Bescherming</a:t>
            </a:r>
            <a:r>
              <a:rPr lang="en-US" kern="1200" dirty="0" smtClean="0"/>
              <a:t>: </a:t>
            </a:r>
            <a:r>
              <a:rPr lang="en-US" kern="1200" dirty="0" err="1" smtClean="0"/>
              <a:t>Provincie</a:t>
            </a:r>
            <a:r>
              <a:rPr lang="en-US" kern="1200" dirty="0" smtClean="0"/>
              <a:t> (AM), </a:t>
            </a:r>
            <a:r>
              <a:rPr lang="en-US" kern="1200" dirty="0" err="1" smtClean="0"/>
              <a:t>Rijk</a:t>
            </a:r>
            <a:r>
              <a:rPr lang="en-US" kern="1200" dirty="0" smtClean="0"/>
              <a:t> (</a:t>
            </a:r>
            <a:r>
              <a:rPr lang="en-US" kern="1200" dirty="0" err="1" smtClean="0"/>
              <a:t>Natuur</a:t>
            </a:r>
            <a:r>
              <a:rPr lang="en-US" kern="1200" dirty="0" smtClean="0"/>
              <a:t>/</a:t>
            </a:r>
            <a:r>
              <a:rPr lang="en-US" kern="1200" dirty="0" err="1" smtClean="0"/>
              <a:t>Archeologie</a:t>
            </a:r>
            <a:r>
              <a:rPr lang="en-US" kern="1200" dirty="0" smtClean="0"/>
              <a:t>)</a:t>
            </a:r>
            <a:endParaRPr lang="en-US" kern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40503" y="1518628"/>
            <a:ext cx="11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   </a:t>
            </a:r>
            <a:r>
              <a:rPr lang="en-US" kern="1200" dirty="0" err="1" smtClean="0"/>
              <a:t>Natuur</a:t>
            </a:r>
            <a:endParaRPr lang="en-US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51294" y="6026835"/>
            <a:ext cx="131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err="1" smtClean="0"/>
              <a:t>Archeologie</a:t>
            </a:r>
            <a:endParaRPr lang="en-US" kern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865668" y="3311570"/>
            <a:ext cx="293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err="1" smtClean="0"/>
              <a:t>Aardkundige</a:t>
            </a:r>
            <a:r>
              <a:rPr lang="en-US" kern="1200" dirty="0" smtClean="0"/>
              <a:t> </a:t>
            </a:r>
            <a:endParaRPr lang="en-US" kern="1200" dirty="0" smtClean="0"/>
          </a:p>
          <a:p>
            <a:r>
              <a:rPr lang="en-US" kern="1200" dirty="0" err="1" smtClean="0"/>
              <a:t>monumenten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13072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529" y="1120590"/>
            <a:ext cx="190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Zichtbaarheid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59647" y="1927412"/>
            <a:ext cx="6902823" cy="4676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4117" y="1689846"/>
            <a:ext cx="8139953" cy="21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Voorlichting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Educatie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scholen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Website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Fiets</a:t>
            </a:r>
            <a:r>
              <a:rPr lang="en-US" sz="1800" dirty="0" smtClean="0">
                <a:solidFill>
                  <a:schemeClr val="tx1"/>
                </a:solidFill>
              </a:rPr>
              <a:t>- en </a:t>
            </a:r>
            <a:r>
              <a:rPr lang="en-US" sz="1800" dirty="0" err="1" smtClean="0">
                <a:solidFill>
                  <a:schemeClr val="tx1"/>
                </a:solidFill>
              </a:rPr>
              <a:t>wandelroutes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Gooi-o-</a:t>
            </a:r>
            <a:r>
              <a:rPr lang="en-US" sz="1800" dirty="0" err="1" smtClean="0">
                <a:solidFill>
                  <a:schemeClr val="tx1"/>
                </a:solidFill>
              </a:rPr>
              <a:t>logie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cursussen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r>
              <a:rPr lang="en-US" sz="1800" dirty="0" err="1" smtClean="0">
                <a:solidFill>
                  <a:schemeClr val="tx1"/>
                </a:solidFill>
              </a:rPr>
              <a:t>lezingen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 descr="folder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48" y="3467701"/>
            <a:ext cx="2271059" cy="3181122"/>
          </a:xfrm>
          <a:prstGeom prst="rect">
            <a:avLst/>
          </a:prstGeom>
        </p:spPr>
      </p:pic>
      <p:pic>
        <p:nvPicPr>
          <p:cNvPr id="4" name="Picture 3" descr="GEOPARK POSTER 2016 definitief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883" y="1197649"/>
            <a:ext cx="4004236" cy="56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park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305852" y="2329828"/>
            <a:ext cx="8614031" cy="43638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</a:rPr>
              <a:t>Subsidie</a:t>
            </a:r>
            <a:r>
              <a:rPr lang="en-US" sz="1800" dirty="0">
                <a:solidFill>
                  <a:srgbClr val="000000"/>
                </a:solidFill>
              </a:rPr>
              <a:t> van </a:t>
            </a:r>
            <a:r>
              <a:rPr lang="en-US" sz="1800" dirty="0" err="1">
                <a:solidFill>
                  <a:srgbClr val="000000"/>
                </a:solidFill>
              </a:rPr>
              <a:t>Provincie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Noord</a:t>
            </a:r>
            <a:r>
              <a:rPr lang="en-US" sz="1800" dirty="0">
                <a:solidFill>
                  <a:srgbClr val="000000"/>
                </a:solidFill>
              </a:rPr>
              <a:t>-Holland, </a:t>
            </a:r>
            <a:r>
              <a:rPr lang="en-US" sz="1800" dirty="0" err="1">
                <a:solidFill>
                  <a:srgbClr val="000000"/>
                </a:solidFill>
              </a:rPr>
              <a:t>Regio</a:t>
            </a:r>
            <a:r>
              <a:rPr lang="en-US" sz="1800" dirty="0">
                <a:solidFill>
                  <a:srgbClr val="000000"/>
                </a:solidFill>
              </a:rPr>
              <a:t> G&amp;</a:t>
            </a:r>
            <a:r>
              <a:rPr lang="en-US" sz="1800" dirty="0" smtClean="0">
                <a:solidFill>
                  <a:srgbClr val="000000"/>
                </a:solidFill>
              </a:rPr>
              <a:t>V, VVG en </a:t>
            </a:r>
            <a:r>
              <a:rPr lang="en-US" sz="1800" dirty="0" err="1" smtClean="0">
                <a:solidFill>
                  <a:srgbClr val="000000"/>
                </a:solidFill>
              </a:rPr>
              <a:t>lokale</a:t>
            </a:r>
            <a:r>
              <a:rPr lang="en-US" sz="1800" dirty="0" smtClean="0">
                <a:solidFill>
                  <a:srgbClr val="000000"/>
                </a:solidFill>
              </a:rPr>
              <a:t> partners (</a:t>
            </a:r>
            <a:r>
              <a:rPr lang="en-US" sz="1800" dirty="0" err="1" smtClean="0">
                <a:solidFill>
                  <a:srgbClr val="000000"/>
                </a:solidFill>
              </a:rPr>
              <a:t>lagere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overheid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ondernemers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organisaties</a:t>
            </a:r>
            <a:r>
              <a:rPr lang="en-US" sz="180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800" i="1" dirty="0" smtClean="0">
                <a:solidFill>
                  <a:srgbClr val="000000"/>
                </a:solidFill>
              </a:rPr>
              <a:t>voor: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rgbClr val="000000"/>
                </a:solidFill>
              </a:rPr>
              <a:t>Voorbereiding</a:t>
            </a:r>
            <a:r>
              <a:rPr lang="en-US" sz="1800" dirty="0" smtClean="0">
                <a:solidFill>
                  <a:srgbClr val="000000"/>
                </a:solidFill>
              </a:rPr>
              <a:t> van </a:t>
            </a:r>
            <a:r>
              <a:rPr lang="en-US" sz="1800" dirty="0" err="1" smtClean="0">
                <a:solidFill>
                  <a:srgbClr val="000000"/>
                </a:solidFill>
              </a:rPr>
              <a:t>applicatie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rgbClr val="000000"/>
                </a:solidFill>
              </a:rPr>
              <a:t>P</a:t>
            </a:r>
            <a:r>
              <a:rPr lang="en-US" sz="1800" dirty="0" err="1" smtClean="0">
                <a:solidFill>
                  <a:srgbClr val="000000"/>
                </a:solidFill>
              </a:rPr>
              <a:t>roductie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van </a:t>
            </a:r>
            <a:r>
              <a:rPr lang="en-US" sz="1800" dirty="0" err="1">
                <a:solidFill>
                  <a:srgbClr val="000000"/>
                </a:solidFill>
              </a:rPr>
              <a:t>applicatiedocument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i="1" dirty="0" err="1" smtClean="0">
                <a:solidFill>
                  <a:srgbClr val="000000"/>
                </a:solidFill>
              </a:rPr>
              <a:t>Echter</a:t>
            </a:r>
            <a:endParaRPr lang="en-US" sz="1800" i="1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Vereist</a:t>
            </a:r>
            <a:r>
              <a:rPr lang="en-US" sz="1800" dirty="0">
                <a:solidFill>
                  <a:srgbClr val="000000"/>
                </a:solidFill>
              </a:rPr>
              <a:t> dat </a:t>
            </a:r>
            <a:r>
              <a:rPr lang="en-US" sz="1800" dirty="0" err="1">
                <a:solidFill>
                  <a:srgbClr val="000000"/>
                </a:solidFill>
              </a:rPr>
              <a:t>organisatie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staat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bestuur</a:t>
            </a:r>
            <a:r>
              <a:rPr lang="en-US" sz="1800" dirty="0">
                <a:solidFill>
                  <a:srgbClr val="000000"/>
                </a:solidFill>
              </a:rPr>
              <a:t> en </a:t>
            </a:r>
            <a:r>
              <a:rPr lang="en-US" sz="1800" dirty="0" err="1">
                <a:solidFill>
                  <a:srgbClr val="000000"/>
                </a:solidFill>
              </a:rPr>
              <a:t>inhoudelijk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i="1" dirty="0" err="1" smtClean="0">
                <a:solidFill>
                  <a:srgbClr val="000000"/>
                </a:solidFill>
              </a:rPr>
              <a:t>Prioriteiten</a:t>
            </a:r>
            <a:r>
              <a:rPr lang="en-US" sz="1800" i="1" dirty="0" smtClean="0">
                <a:solidFill>
                  <a:srgbClr val="000000"/>
                </a:solidFill>
              </a:rPr>
              <a:t> 2016/7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1. </a:t>
            </a:r>
            <a:r>
              <a:rPr lang="en-US" sz="1800" dirty="0" err="1" smtClean="0">
                <a:solidFill>
                  <a:srgbClr val="000000"/>
                </a:solidFill>
              </a:rPr>
              <a:t>Samenwerkingsverband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tussen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gebiedsbeheerders</a:t>
            </a:r>
            <a:r>
              <a:rPr lang="en-US" sz="1800" dirty="0">
                <a:solidFill>
                  <a:srgbClr val="000000"/>
                </a:solidFill>
              </a:rPr>
              <a:t> (GNR, NM, SBB, AGV) 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2. </a:t>
            </a:r>
            <a:r>
              <a:rPr lang="en-US" sz="1800" dirty="0" err="1" smtClean="0">
                <a:solidFill>
                  <a:srgbClr val="000000"/>
                </a:solidFill>
              </a:rPr>
              <a:t>Onafhankelijke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</a:t>
            </a:r>
            <a:r>
              <a:rPr lang="en-US" sz="1800" dirty="0" err="1" smtClean="0">
                <a:solidFill>
                  <a:srgbClr val="000000"/>
                </a:solidFill>
              </a:rPr>
              <a:t>eschrijving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en </a:t>
            </a:r>
            <a:r>
              <a:rPr lang="en-US" sz="1800" dirty="0" err="1">
                <a:solidFill>
                  <a:srgbClr val="000000"/>
                </a:solidFill>
              </a:rPr>
              <a:t>waardering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van </a:t>
            </a:r>
            <a:r>
              <a:rPr lang="en-US" sz="1800" dirty="0">
                <a:solidFill>
                  <a:srgbClr val="000000"/>
                </a:solidFill>
              </a:rPr>
              <a:t>het gebied 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471" y="1105648"/>
            <a:ext cx="496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Applicatie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303</Words>
  <Application>Microsoft Macintosh PowerPoint</Application>
  <PresentationFormat>On-screen Show (4:3)</PresentationFormat>
  <Paragraphs>93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 Driel</dc:creator>
  <cp:lastModifiedBy>Jan Sevink</cp:lastModifiedBy>
  <cp:revision>15</cp:revision>
  <dcterms:created xsi:type="dcterms:W3CDTF">2017-03-19T10:40:58Z</dcterms:created>
  <dcterms:modified xsi:type="dcterms:W3CDTF">2017-05-10T18:42:37Z</dcterms:modified>
</cp:coreProperties>
</file>